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64" r:id="rId6"/>
    <p:sldId id="260" r:id="rId7"/>
    <p:sldId id="259" r:id="rId8"/>
    <p:sldId id="261" r:id="rId9"/>
    <p:sldId id="263" r:id="rId10"/>
    <p:sldId id="273" r:id="rId11"/>
    <p:sldId id="267" r:id="rId12"/>
    <p:sldId id="275" r:id="rId13"/>
    <p:sldId id="276" r:id="rId14"/>
    <p:sldId id="277" r:id="rId15"/>
    <p:sldId id="278" r:id="rId16"/>
    <p:sldId id="279" r:id="rId17"/>
    <p:sldId id="280" r:id="rId18"/>
    <p:sldId id="281" r:id="rId19"/>
    <p:sldId id="268" r:id="rId20"/>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1515"/>
    <a:srgbClr val="C0A1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20" autoAdjust="0"/>
    <p:restoredTop sz="94660"/>
  </p:normalViewPr>
  <p:slideViewPr>
    <p:cSldViewPr snapToGrid="0">
      <p:cViewPr varScale="1">
        <p:scale>
          <a:sx n="71" d="100"/>
          <a:sy n="71" d="100"/>
        </p:scale>
        <p:origin x="27" y="2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gs" Target="tags/tag2.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6.png"/><Relationship Id="rId2" Type="http://schemas.openxmlformats.org/officeDocument/2006/relationships/image" Target="../media/image7.png"/><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image" Target="../media/image17.png"/><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8.png"/><Relationship Id="rId2" Type="http://schemas.openxmlformats.org/officeDocument/2006/relationships/image" Target="../media/image7.png"/><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image" Target="../media/image12.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tags" Target="../tags/tag1.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pic>
        <p:nvPicPr>
          <p:cNvPr id="7" name="图片 6" descr="R-C"/>
          <p:cNvPicPr>
            <a:picLocks noChangeAspect="1"/>
          </p:cNvPicPr>
          <p:nvPr/>
        </p:nvPicPr>
        <p:blipFill>
          <a:blip r:embed="rId2">
            <a:alphaModFix amt="11000"/>
            <a:lum bright="64000" contrast="-70000"/>
          </a:blip>
          <a:srcRect t="40647" b="4450"/>
          <a:stretch>
            <a:fillRect/>
          </a:stretch>
        </p:blipFill>
        <p:spPr>
          <a:xfrm>
            <a:off x="9228455" y="-114935"/>
            <a:ext cx="1905635" cy="7050405"/>
          </a:xfrm>
          <a:prstGeom prst="rect">
            <a:avLst/>
          </a:prstGeom>
        </p:spPr>
      </p:pic>
      <p:sp>
        <p:nvSpPr>
          <p:cNvPr id="2" name="标题 1"/>
          <p:cNvSpPr>
            <a:spLocks noGrp="1"/>
          </p:cNvSpPr>
          <p:nvPr>
            <p:ph type="ctrTitle"/>
          </p:nvPr>
        </p:nvSpPr>
        <p:spPr>
          <a:xfrm>
            <a:off x="142875" y="179705"/>
            <a:ext cx="2640330" cy="1202690"/>
          </a:xfrm>
        </p:spPr>
        <p:txBody>
          <a:bodyPr/>
          <a:lstStyle/>
          <a:p>
            <a:r>
              <a:rPr lang="en-US" altLang="zh-CN" sz="2800">
                <a:latin typeface="Novecento wide Bold" panose="00000805000000000000" charset="0"/>
                <a:cs typeface="Novecento wide Bold" panose="00000805000000000000" charset="0"/>
                <a:sym typeface="+mn-ea"/>
              </a:rPr>
              <a:t>TEAM SIX</a:t>
            </a:r>
            <a:br>
              <a:rPr lang="en-US" altLang="zh-CN" sz="2800">
                <a:latin typeface="Novecento wide Medium" panose="00000605000000000000" charset="0"/>
                <a:cs typeface="Novecento wide Medium" panose="00000605000000000000" charset="0"/>
              </a:rPr>
            </a:br>
            <a:r>
              <a:rPr lang="en-US" altLang="zh-CN" sz="1000">
                <a:latin typeface="Novecento wide Medium" panose="00000605000000000000" charset="0"/>
                <a:cs typeface="Novecento wide Medium" panose="00000605000000000000" charset="0"/>
                <a:sym typeface="+mn-ea"/>
              </a:rPr>
              <a:t>Development history and application</a:t>
            </a:r>
            <a:br>
              <a:rPr lang="en-US" altLang="zh-CN" sz="1000">
                <a:latin typeface="Novecento wide Medium" panose="00000605000000000000" charset="0"/>
                <a:cs typeface="Novecento wide Medium" panose="00000605000000000000" charset="0"/>
              </a:rPr>
            </a:br>
            <a:r>
              <a:rPr lang="en-US" altLang="zh-CN" sz="2000">
                <a:latin typeface="Novecento wide Medium" panose="00000605000000000000" charset="0"/>
                <a:cs typeface="Novecento wide Medium" panose="00000605000000000000" charset="0"/>
                <a:sym typeface="+mn-ea"/>
              </a:rPr>
              <a:t>ANALYSIS   AI</a:t>
            </a:r>
            <a:endParaRPr lang="en-US" altLang="zh-CN" sz="2000">
              <a:latin typeface="Novecento wide Bold" panose="00000805000000000000" charset="0"/>
              <a:cs typeface="Novecento wide Bold" panose="00000805000000000000" charset="0"/>
            </a:endParaRPr>
          </a:p>
        </p:txBody>
      </p:sp>
      <p:sp>
        <p:nvSpPr>
          <p:cNvPr id="3" name="副标题 2"/>
          <p:cNvSpPr>
            <a:spLocks noGrp="1"/>
          </p:cNvSpPr>
          <p:nvPr>
            <p:ph type="subTitle" idx="1"/>
          </p:nvPr>
        </p:nvSpPr>
        <p:spPr>
          <a:xfrm>
            <a:off x="8548370" y="6111240"/>
            <a:ext cx="3266440" cy="260350"/>
          </a:xfrm>
        </p:spPr>
        <p:txBody>
          <a:bodyPr>
            <a:normAutofit fontScale="77500"/>
          </a:bodyPr>
          <a:lstStyle/>
          <a:p>
            <a:r>
              <a:rPr lang="en-US" altLang="zh-CN" sz="1200" dirty="0">
                <a:latin typeface="Novecento wide Bold" panose="00000805000000000000" charset="0"/>
                <a:cs typeface="Novecento wide Bold" panose="00000805000000000000" charset="0"/>
              </a:rPr>
              <a:t>Created by team 6</a:t>
            </a:r>
            <a:endParaRPr lang="en-US" altLang="zh-CN" sz="1200" dirty="0">
              <a:latin typeface="Novecento wide Bold" panose="00000805000000000000" charset="0"/>
              <a:cs typeface="Novecento wide Bold" panose="00000805000000000000" charset="0"/>
            </a:endParaRPr>
          </a:p>
        </p:txBody>
      </p:sp>
      <p:sp>
        <p:nvSpPr>
          <p:cNvPr id="4" name="矩形 3"/>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 name="文本框 4"/>
          <p:cNvSpPr txBox="1"/>
          <p:nvPr/>
        </p:nvSpPr>
        <p:spPr>
          <a:xfrm>
            <a:off x="2864485" y="3014345"/>
            <a:ext cx="6462395" cy="1845310"/>
          </a:xfrm>
          <a:prstGeom prst="rect">
            <a:avLst/>
          </a:prstGeom>
          <a:noFill/>
        </p:spPr>
        <p:txBody>
          <a:bodyPr wrap="square" rtlCol="0">
            <a:spAutoFit/>
          </a:bodyPr>
          <a:lstStyle/>
          <a:p>
            <a:pPr algn="ctr"/>
            <a:r>
              <a:rPr lang="zh-CN" altLang="en-US" sz="4800" dirty="0">
                <a:latin typeface="Source Han Sans Heavy" panose="020B0A00000000000000" charset="-122"/>
                <a:ea typeface="Source Han Sans Heavy" panose="020B0A00000000000000" charset="-122"/>
              </a:rPr>
              <a:t>神经网络</a:t>
            </a:r>
            <a:r>
              <a:rPr lang="en-US" altLang="zh-CN" sz="4800" dirty="0">
                <a:latin typeface="Source Han Sans Heavy" panose="020B0A00000000000000" charset="-122"/>
                <a:ea typeface="Source Han Sans Heavy" panose="020B0A00000000000000" charset="-122"/>
              </a:rPr>
              <a:t>(</a:t>
            </a:r>
            <a:r>
              <a:rPr lang="zh-CN" altLang="en-US" sz="4800" dirty="0">
                <a:latin typeface="Source Han Sans Heavy" panose="020B0A00000000000000" charset="-122"/>
                <a:ea typeface="Source Han Sans Heavy" panose="020B0A00000000000000" charset="-122"/>
              </a:rPr>
              <a:t>深度学习</a:t>
            </a:r>
            <a:r>
              <a:rPr lang="en-US" altLang="zh-CN" sz="4800" dirty="0">
                <a:latin typeface="Source Han Sans Heavy" panose="020B0A00000000000000" charset="-122"/>
                <a:ea typeface="Source Han Sans Heavy" panose="020B0A00000000000000" charset="-122"/>
              </a:rPr>
              <a:t>)</a:t>
            </a:r>
            <a:endParaRPr lang="en-US" altLang="zh-CN" sz="4800" dirty="0">
              <a:latin typeface="Source Han Sans Heavy" panose="020B0A00000000000000" charset="-122"/>
              <a:ea typeface="Source Han Sans Heavy" panose="020B0A00000000000000" charset="-122"/>
            </a:endParaRPr>
          </a:p>
          <a:p>
            <a:pPr algn="ctr"/>
            <a:r>
              <a:rPr lang="zh-CN" altLang="en-US" sz="4800" dirty="0">
                <a:latin typeface="Source Han Sans Heavy" panose="020B0A00000000000000" charset="-122"/>
                <a:ea typeface="Source Han Sans Heavy" panose="020B0A00000000000000" charset="-122"/>
              </a:rPr>
              <a:t>发展与应用</a:t>
            </a:r>
            <a:endParaRPr lang="en-US" altLang="zh-CN" sz="4800" dirty="0">
              <a:latin typeface="Source Han Sans Heavy" panose="020B0A00000000000000" charset="-122"/>
              <a:ea typeface="Source Han Sans Heavy" panose="020B0A00000000000000" charset="-122"/>
            </a:endParaRPr>
          </a:p>
          <a:p>
            <a:pPr algn="ctr"/>
            <a:r>
              <a:rPr lang="zh-CN" altLang="en-US" dirty="0">
                <a:latin typeface="Source Han Sans Heavy" panose="020B0A00000000000000" charset="-122"/>
                <a:ea typeface="Source Han Sans Heavy" panose="020B0A00000000000000" charset="-122"/>
              </a:rPr>
              <a:t>小组成员</a:t>
            </a:r>
            <a:r>
              <a:rPr lang="en-US" altLang="zh-CN" dirty="0">
                <a:latin typeface="Source Han Sans Heavy" panose="020B0A00000000000000" charset="-122"/>
                <a:ea typeface="Source Han Sans Heavy" panose="020B0A00000000000000" charset="-122"/>
              </a:rPr>
              <a:t>:</a:t>
            </a:r>
            <a:r>
              <a:rPr lang="zh-CN" altLang="en-US" dirty="0">
                <a:latin typeface="Source Han Sans Heavy" panose="020B0A00000000000000" charset="-122"/>
                <a:ea typeface="Source Han Sans Heavy" panose="020B0A00000000000000" charset="-122"/>
              </a:rPr>
              <a:t>刘逸杰 陆锦云 刘培富 杨国超 黄珈晗 况春露</a:t>
            </a:r>
            <a:r>
              <a:rPr lang="en-US" altLang="zh-CN" dirty="0">
                <a:latin typeface="Source Han Sans Heavy" panose="020B0A00000000000000" charset="-122"/>
                <a:ea typeface="Source Han Sans Heavy" panose="020B0A00000000000000" charset="-122"/>
              </a:rPr>
              <a:t> </a:t>
            </a:r>
            <a:r>
              <a:rPr lang="zh-CN" altLang="en-US" dirty="0">
                <a:latin typeface="Source Han Sans Heavy" panose="020B0A00000000000000" charset="-122"/>
                <a:ea typeface="Source Han Sans Heavy" panose="020B0A00000000000000" charset="-122"/>
              </a:rPr>
              <a:t>王艺</a:t>
            </a:r>
            <a:r>
              <a:rPr lang="zh-CN" altLang="en-US" dirty="0">
                <a:latin typeface="Source Han Sans Heavy" panose="020B0A00000000000000" charset="-122"/>
                <a:ea typeface="Source Han Sans Heavy" panose="020B0A00000000000000" charset="-122"/>
              </a:rPr>
              <a:t>蓉</a:t>
            </a:r>
            <a:endParaRPr lang="zh-CN" altLang="en-US" dirty="0">
              <a:latin typeface="Source Han Sans Heavy" panose="020B0A00000000000000" charset="-122"/>
              <a:ea typeface="Source Han Sans Heavy" panose="020B0A00000000000000" charset="-122"/>
            </a:endParaRPr>
          </a:p>
        </p:txBody>
      </p:sp>
      <p:pic>
        <p:nvPicPr>
          <p:cNvPr id="8" name="图片 7" descr="R-C"/>
          <p:cNvPicPr>
            <a:picLocks noChangeAspect="1"/>
          </p:cNvPicPr>
          <p:nvPr/>
        </p:nvPicPr>
        <p:blipFill>
          <a:blip r:embed="rId2">
            <a:alphaModFix amt="11000"/>
            <a:lum bright="64000" contrast="-70000"/>
          </a:blip>
          <a:srcRect t="22089" b="4450"/>
          <a:stretch>
            <a:fillRect/>
          </a:stretch>
        </p:blipFill>
        <p:spPr>
          <a:xfrm rot="2160000">
            <a:off x="876935" y="-1594485"/>
            <a:ext cx="1905635" cy="9433560"/>
          </a:xfrm>
          <a:prstGeom prst="rect">
            <a:avLst/>
          </a:prstGeom>
        </p:spPr>
      </p:pic>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12" name="直接连接符 11"/>
          <p:cNvCxnSpPr/>
          <p:nvPr/>
        </p:nvCxnSpPr>
        <p:spPr>
          <a:xfrm flipH="1">
            <a:off x="2897505" y="-119380"/>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2565" y="169291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9" name="矩形 8"/>
          <p:cNvSpPr/>
          <p:nvPr/>
        </p:nvSpPr>
        <p:spPr>
          <a:xfrm>
            <a:off x="1572895" y="2335530"/>
            <a:ext cx="269430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pic>
        <p:nvPicPr>
          <p:cNvPr id="15" name="图片 14" descr="道具_带框_至纯源石"/>
          <p:cNvPicPr>
            <a:picLocks noChangeAspect="1"/>
          </p:cNvPicPr>
          <p:nvPr/>
        </p:nvPicPr>
        <p:blipFill>
          <a:blip r:embed="rId2">
            <a:grayscl/>
            <a:lum bright="-66000" contrast="12000"/>
          </a:blip>
          <a:stretch>
            <a:fillRect/>
          </a:stretch>
        </p:blipFill>
        <p:spPr>
          <a:xfrm>
            <a:off x="2048510" y="2522220"/>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1838325" y="2887719"/>
            <a:ext cx="2256790" cy="710451"/>
          </a:xfrm>
          <a:prstGeom prst="rect">
            <a:avLst/>
          </a:prstGeom>
          <a:noFill/>
        </p:spPr>
        <p:txBody>
          <a:bodyPr wrap="square" lIns="46990" tIns="46990" rIns="46990" bIns="4699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4000" b="1" dirty="0">
                <a:solidFill>
                  <a:prstClr val="white"/>
                </a:solidFill>
                <a:latin typeface="Novecento wide Bold" panose="00000805000000000000" charset="0"/>
                <a:ea typeface="微软雅黑" panose="020B0503020204020204" pitchFamily="34" charset="-122"/>
                <a:cs typeface="Novecento wide Bold" panose="00000805000000000000" charset="0"/>
              </a:rPr>
              <a:t>原理</a:t>
            </a:r>
            <a:endParaRPr kumimoji="0" lang="en-US" altLang="zh-CN" sz="4000" b="1" i="0" u="none" strike="noStrike" kern="1200" cap="none" spc="0" normalizeH="0" baseline="0" noProof="0" dirty="0">
              <a:ln>
                <a:noFill/>
              </a:ln>
              <a:solidFill>
                <a:prstClr val="white"/>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17" name="文本框 16"/>
          <p:cNvSpPr txBox="1"/>
          <p:nvPr/>
        </p:nvSpPr>
        <p:spPr>
          <a:xfrm>
            <a:off x="1838325" y="3812540"/>
            <a:ext cx="2127250" cy="198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rPr>
              <a:t>Introduction to machine learning</a:t>
            </a:r>
            <a:endPar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2" name="标题 1"/>
          <p:cNvSpPr>
            <a:spLocks noGrp="1"/>
          </p:cNvSpPr>
          <p:nvPr>
            <p:ph type="ctrTitle"/>
          </p:nvPr>
        </p:nvSpPr>
        <p:spPr>
          <a:xfrm>
            <a:off x="142875" y="179705"/>
            <a:ext cx="2640330" cy="1202690"/>
          </a:xfrm>
        </p:spPr>
        <p:txBody>
          <a:bodyPr/>
          <a:lstStyle/>
          <a:p>
            <a:r>
              <a:rPr lang="en-US" altLang="zh-CN" sz="2800">
                <a:solidFill>
                  <a:schemeClr val="tx1"/>
                </a:solidFill>
                <a:latin typeface="Novecento wide Bold" panose="00000805000000000000" charset="0"/>
                <a:cs typeface="Novecento wide Bold" panose="00000805000000000000" charset="0"/>
                <a:sym typeface="+mn-ea"/>
              </a:rPr>
              <a:t>TEAM SIX</a:t>
            </a:r>
            <a:br>
              <a:rPr lang="en-US" altLang="zh-CN" sz="2800">
                <a:latin typeface="Novecento wide Medium" panose="00000605000000000000" charset="0"/>
                <a:cs typeface="Novecento wide Medium" panose="00000605000000000000" charset="0"/>
              </a:rPr>
            </a:br>
            <a:r>
              <a:rPr lang="en-US" altLang="zh-CN" sz="1000">
                <a:latin typeface="Novecento wide Medium" panose="00000605000000000000" charset="0"/>
                <a:cs typeface="Novecento wide Medium" panose="00000605000000000000" charset="0"/>
                <a:sym typeface="+mn-ea"/>
              </a:rPr>
              <a:t>Development history and application</a:t>
            </a:r>
            <a:br>
              <a:rPr lang="en-US" altLang="zh-CN" sz="1000">
                <a:latin typeface="Novecento wide Medium" panose="00000605000000000000" charset="0"/>
                <a:cs typeface="Novecento wide Medium" panose="00000605000000000000" charset="0"/>
              </a:rPr>
            </a:br>
            <a:r>
              <a:rPr lang="en-US" altLang="zh-CN" sz="2000">
                <a:latin typeface="Novecento wide Medium" panose="00000605000000000000" charset="0"/>
                <a:cs typeface="Novecento wide Medium" panose="00000605000000000000" charset="0"/>
                <a:sym typeface="+mn-ea"/>
              </a:rPr>
              <a:t>ANALYSIS   AI</a:t>
            </a:r>
            <a:endParaRPr lang="en-US" altLang="zh-CN" sz="2000">
              <a:latin typeface="Novecento wide Bold" panose="00000805000000000000" charset="0"/>
              <a:cs typeface="Novecento wide Bold" panose="00000805000000000000" charset="0"/>
            </a:endParaRPr>
          </a:p>
        </p:txBody>
      </p:sp>
      <p:sp>
        <p:nvSpPr>
          <p:cNvPr id="3" name="副标题 2"/>
          <p:cNvSpPr>
            <a:spLocks noGrp="1"/>
          </p:cNvSpPr>
          <p:nvPr>
            <p:ph type="subTitle" idx="1"/>
          </p:nvPr>
        </p:nvSpPr>
        <p:spPr>
          <a:xfrm>
            <a:off x="8548370" y="6111240"/>
            <a:ext cx="3266440" cy="260350"/>
          </a:xfrm>
        </p:spPr>
        <p:txBody>
          <a:bodyPr>
            <a:normAutofit fontScale="77500"/>
          </a:bodyPr>
          <a:lstStyle/>
          <a:p>
            <a:r>
              <a:rPr lang="en-US" altLang="zh-CN" sz="1200" dirty="0">
                <a:latin typeface="Novecento wide Bold" panose="00000805000000000000" charset="0"/>
                <a:cs typeface="Novecento wide Bold" panose="00000805000000000000" charset="0"/>
              </a:rPr>
              <a:t>Created by team 6</a:t>
            </a:r>
            <a:endParaRPr lang="en-US" altLang="zh-CN" sz="1200" dirty="0">
              <a:latin typeface="Novecento wide Bold" panose="00000805000000000000" charset="0"/>
              <a:cs typeface="Novecento wide Bold" panose="00000805000000000000" charset="0"/>
            </a:endParaRPr>
          </a:p>
        </p:txBody>
      </p:sp>
      <p:sp>
        <p:nvSpPr>
          <p:cNvPr id="5" name="矩形 4"/>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 name="矩形 5"/>
          <p:cNvSpPr/>
          <p:nvPr/>
        </p:nvSpPr>
        <p:spPr>
          <a:xfrm>
            <a:off x="1838325" y="218821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7" name="文本框 6"/>
          <p:cNvSpPr txBox="1"/>
          <p:nvPr/>
        </p:nvSpPr>
        <p:spPr>
          <a:xfrm>
            <a:off x="1936115" y="2134870"/>
            <a:ext cx="1083945" cy="3371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section</a:t>
            </a:r>
            <a:endParaRPr kumimoji="0" lang="en-US" altLang="zh-CN" sz="1600" b="0" i="0" u="none" strike="noStrike" kern="1200" cap="none" spc="0" normalizeH="0" baseline="0" noProof="0" dirty="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10" name="椭圆 9"/>
          <p:cNvSpPr/>
          <p:nvPr/>
        </p:nvSpPr>
        <p:spPr>
          <a:xfrm>
            <a:off x="3965575" y="2424430"/>
            <a:ext cx="182245" cy="182245"/>
          </a:xfrm>
          <a:prstGeom prst="ellipse">
            <a:avLst/>
          </a:prstGeom>
          <a:solidFill>
            <a:schemeClr val="lt1">
              <a:alpha val="69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微软雅黑" panose="020B0503020204020204" pitchFamily="34" charset="-122"/>
              <a:cs typeface="+mn-cs"/>
            </a:endParaRPr>
          </a:p>
        </p:txBody>
      </p:sp>
      <p:cxnSp>
        <p:nvCxnSpPr>
          <p:cNvPr id="14" name="直接连接符 13"/>
          <p:cNvCxnSpPr/>
          <p:nvPr/>
        </p:nvCxnSpPr>
        <p:spPr>
          <a:xfrm>
            <a:off x="8584565" y="6041390"/>
            <a:ext cx="336486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8708390" y="5581015"/>
            <a:ext cx="3106420"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rPr>
              <a:t>C</a:t>
            </a:r>
            <a:r>
              <a:rPr kumimoji="0" lang="en-US" altLang="zh-CN" sz="2400" b="0" i="0" u="none" strike="noStrike" kern="1200" cap="none" spc="0" normalizeH="0" baseline="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rPr>
              <a:t>hatGPT</a:t>
            </a:r>
            <a:endParaRPr kumimoji="0" lang="en-US" altLang="zh-CN" sz="2400" b="0" i="0" u="none" strike="noStrike" kern="1200" cap="none" spc="0" normalizeH="0" baseline="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3" name="文本框 22"/>
          <p:cNvSpPr txBox="1"/>
          <p:nvPr/>
        </p:nvSpPr>
        <p:spPr>
          <a:xfrm>
            <a:off x="8708390" y="5450840"/>
            <a:ext cx="1856740" cy="3067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title</a:t>
            </a:r>
            <a:endParaRPr kumimoji="0" lang="en-US" altLang="zh-CN" sz="14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25" name="矩形 24"/>
          <p:cNvSpPr/>
          <p:nvPr/>
        </p:nvSpPr>
        <p:spPr>
          <a:xfrm>
            <a:off x="0" y="6203315"/>
            <a:ext cx="238125"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6" name="文本框 25"/>
          <p:cNvSpPr txBox="1"/>
          <p:nvPr/>
        </p:nvSpPr>
        <p:spPr>
          <a:xfrm>
            <a:off x="238125" y="6118860"/>
            <a:ext cx="128397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神经网络(深度学习)</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发展历史与应用</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8" name="椭圆 27"/>
          <p:cNvSpPr/>
          <p:nvPr/>
        </p:nvSpPr>
        <p:spPr>
          <a:xfrm>
            <a:off x="109524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9" name="椭圆 28"/>
          <p:cNvSpPr/>
          <p:nvPr/>
        </p:nvSpPr>
        <p:spPr>
          <a:xfrm>
            <a:off x="111620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0" name="椭圆 29"/>
          <p:cNvSpPr/>
          <p:nvPr/>
        </p:nvSpPr>
        <p:spPr>
          <a:xfrm>
            <a:off x="11371580" y="197933"/>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1" name="椭圆 30"/>
          <p:cNvSpPr/>
          <p:nvPr/>
        </p:nvSpPr>
        <p:spPr>
          <a:xfrm>
            <a:off x="115811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2" name="椭圆 31"/>
          <p:cNvSpPr/>
          <p:nvPr/>
        </p:nvSpPr>
        <p:spPr>
          <a:xfrm>
            <a:off x="117906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cxnSp>
        <p:nvCxnSpPr>
          <p:cNvPr id="33" name="直接连接符 32"/>
          <p:cNvCxnSpPr>
            <a:stCxn id="29" idx="6"/>
            <a:endCxn id="30" idx="2"/>
          </p:cNvCxnSpPr>
          <p:nvPr/>
        </p:nvCxnSpPr>
        <p:spPr>
          <a:xfrm>
            <a:off x="11247755" y="241113"/>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sp>
        <p:nvSpPr>
          <p:cNvPr id="4" name="矩形 3"/>
          <p:cNvSpPr/>
          <p:nvPr/>
        </p:nvSpPr>
        <p:spPr>
          <a:xfrm flipV="1">
            <a:off x="-49530" y="2335530"/>
            <a:ext cx="76200" cy="20904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4" name="矩形 33"/>
          <p:cNvSpPr/>
          <p:nvPr/>
        </p:nvSpPr>
        <p:spPr>
          <a:xfrm>
            <a:off x="8006080" y="5653405"/>
            <a:ext cx="687070" cy="4019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11" name="文本框 10"/>
          <p:cNvSpPr txBox="1"/>
          <p:nvPr/>
        </p:nvSpPr>
        <p:spPr>
          <a:xfrm>
            <a:off x="7373620" y="2125662"/>
            <a:ext cx="20325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br>
              <a:rPr kumimoji="0" lang="zh-CN" altLang="en-US"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rPr>
            </a:br>
            <a:br>
              <a:rPr kumimoji="0" lang="zh-CN" altLang="en-US"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rPr>
            </a:br>
            <a:endParaRPr kumimoji="0" lang="en-US" altLang="zh-CN"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endParaRPr>
          </a:p>
        </p:txBody>
      </p:sp>
      <p:sp>
        <p:nvSpPr>
          <p:cNvPr id="13" name="文本框 12"/>
          <p:cNvSpPr txBox="1"/>
          <p:nvPr/>
        </p:nvSpPr>
        <p:spPr>
          <a:xfrm>
            <a:off x="1080770" y="845820"/>
            <a:ext cx="685165" cy="7683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rPr>
              <a:t>rhodeskesi</a:t>
            </a:r>
            <a:endPar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2" name="文本框 21"/>
          <p:cNvSpPr txBox="1"/>
          <p:nvPr/>
        </p:nvSpPr>
        <p:spPr>
          <a:xfrm>
            <a:off x="5970494" y="781050"/>
            <a:ext cx="5978936" cy="1754326"/>
          </a:xfrm>
          <a:prstGeom prst="rect">
            <a:avLst/>
          </a:prstGeom>
          <a:noFill/>
        </p:spPr>
        <p:txBody>
          <a:bodyPr wrap="square" rtlCol="0">
            <a:spAutoFit/>
          </a:bodyPr>
          <a:lstStyle/>
          <a:p>
            <a:r>
              <a:rPr lang="en-US" altLang="zh-CN" sz="1800" kern="100" dirty="0">
                <a:effectLst/>
                <a:latin typeface="Calibri" panose="020F0502020204030204" pitchFamily="34" charset="0"/>
                <a:ea typeface="宋体" pitchFamily="2" charset="-122"/>
                <a:cs typeface="Times New Roman" panose="02020603050405020304" pitchFamily="18" charset="0"/>
              </a:rPr>
              <a:t>2017</a:t>
            </a:r>
            <a:r>
              <a:rPr lang="zh-CN" altLang="zh-CN" sz="1800" kern="100" dirty="0">
                <a:effectLst/>
                <a:latin typeface="Calibri" panose="020F0502020204030204" pitchFamily="34" charset="0"/>
                <a:ea typeface="宋体" pitchFamily="2" charset="-122"/>
                <a:cs typeface="Times New Roman" panose="02020603050405020304" pitchFamily="18" charset="0"/>
              </a:rPr>
              <a:t>年</a:t>
            </a:r>
            <a:r>
              <a:rPr lang="en-US" altLang="zh-CN" sz="1800" kern="100" dirty="0">
                <a:effectLst/>
                <a:latin typeface="Calibri" panose="020F0502020204030204" pitchFamily="34" charset="0"/>
                <a:ea typeface="宋体" pitchFamily="2" charset="-122"/>
                <a:cs typeface="Times New Roman" panose="02020603050405020304" pitchFamily="18" charset="0"/>
              </a:rPr>
              <a:t>Google</a:t>
            </a:r>
            <a:r>
              <a:rPr lang="zh-CN" altLang="zh-CN" sz="1800" kern="100" dirty="0">
                <a:effectLst/>
                <a:latin typeface="Calibri" panose="020F0502020204030204" pitchFamily="34" charset="0"/>
                <a:ea typeface="宋体" pitchFamily="2" charset="-122"/>
                <a:cs typeface="Times New Roman" panose="02020603050405020304" pitchFamily="18" charset="0"/>
              </a:rPr>
              <a:t>发表论文《</a:t>
            </a:r>
            <a:r>
              <a:rPr lang="en-US" altLang="zh-CN" sz="1800" kern="100" dirty="0">
                <a:effectLst/>
                <a:latin typeface="Calibri" panose="020F0502020204030204" pitchFamily="34" charset="0"/>
                <a:ea typeface="宋体" pitchFamily="2" charset="-122"/>
                <a:cs typeface="Times New Roman" panose="02020603050405020304" pitchFamily="18" charset="0"/>
              </a:rPr>
              <a:t>Attention is All You Need</a:t>
            </a:r>
            <a:r>
              <a:rPr lang="zh-CN" altLang="zh-CN" sz="1800" kern="100" dirty="0">
                <a:effectLst/>
                <a:latin typeface="Calibri" panose="020F0502020204030204" pitchFamily="34" charset="0"/>
                <a:ea typeface="宋体" pitchFamily="2" charset="-122"/>
                <a:cs typeface="Times New Roman" panose="02020603050405020304" pitchFamily="18" charset="0"/>
              </a:rPr>
              <a:t>》提出了一种心的神经网络架构，</a:t>
            </a:r>
            <a:r>
              <a:rPr lang="en-US" altLang="zh-CN" sz="1800" kern="100" dirty="0">
                <a:effectLst/>
                <a:latin typeface="Calibri" panose="020F0502020204030204" pitchFamily="34" charset="0"/>
                <a:ea typeface="宋体" pitchFamily="2" charset="-122"/>
                <a:cs typeface="Times New Roman" panose="02020603050405020304" pitchFamily="18" charset="0"/>
              </a:rPr>
              <a:t>Transformer</a:t>
            </a:r>
            <a:r>
              <a:rPr lang="zh-CN" altLang="zh-CN" sz="1800" kern="100" dirty="0">
                <a:effectLst/>
                <a:latin typeface="Calibri" panose="020F0502020204030204" pitchFamily="34" charset="0"/>
                <a:ea typeface="宋体" pitchFamily="2" charset="-122"/>
                <a:cs typeface="Times New Roman" panose="02020603050405020304" pitchFamily="18" charset="0"/>
              </a:rPr>
              <a:t>，仅仅依赖注意力机制就可以处理序列数据，从而抛弃了</a:t>
            </a:r>
            <a:r>
              <a:rPr lang="en-US" altLang="zh-CN" sz="1800" kern="100" dirty="0">
                <a:effectLst/>
                <a:latin typeface="Calibri" panose="020F0502020204030204" pitchFamily="34" charset="0"/>
                <a:ea typeface="宋体" pitchFamily="2" charset="-122"/>
                <a:cs typeface="Times New Roman" panose="02020603050405020304" pitchFamily="18" charset="0"/>
              </a:rPr>
              <a:t>RNN</a:t>
            </a:r>
            <a:r>
              <a:rPr lang="zh-CN" altLang="zh-CN" sz="1800" kern="100" dirty="0">
                <a:effectLst/>
                <a:latin typeface="Calibri" panose="020F0502020204030204" pitchFamily="34" charset="0"/>
                <a:ea typeface="宋体" pitchFamily="2" charset="-122"/>
                <a:cs typeface="Times New Roman" panose="02020603050405020304" pitchFamily="18" charset="0"/>
              </a:rPr>
              <a:t>、</a:t>
            </a:r>
            <a:r>
              <a:rPr lang="en-US" altLang="zh-CN" sz="1800" kern="100" dirty="0">
                <a:effectLst/>
                <a:latin typeface="Calibri" panose="020F0502020204030204" pitchFamily="34" charset="0"/>
                <a:ea typeface="宋体" pitchFamily="2" charset="-122"/>
                <a:cs typeface="Times New Roman" panose="02020603050405020304" pitchFamily="18" charset="0"/>
              </a:rPr>
              <a:t>CNN</a:t>
            </a:r>
            <a:r>
              <a:rPr lang="zh-CN" altLang="zh-CN" sz="1800" kern="100" dirty="0">
                <a:effectLst/>
                <a:latin typeface="Calibri" panose="020F0502020204030204" pitchFamily="34" charset="0"/>
                <a:ea typeface="宋体" pitchFamily="2" charset="-122"/>
                <a:cs typeface="Times New Roman" panose="02020603050405020304" pitchFamily="18" charset="0"/>
              </a:rPr>
              <a:t>等模型。这个新的网络结构，刷爆了各大翻译任务，目前火热的</a:t>
            </a:r>
            <a:r>
              <a:rPr lang="en-US" altLang="zh-CN" sz="1800" kern="100" dirty="0">
                <a:effectLst/>
                <a:latin typeface="Calibri" panose="020F0502020204030204" pitchFamily="34" charset="0"/>
                <a:ea typeface="宋体" pitchFamily="2" charset="-122"/>
                <a:cs typeface="Times New Roman" panose="02020603050405020304" pitchFamily="18" charset="0"/>
              </a:rPr>
              <a:t>CHATGPT</a:t>
            </a:r>
            <a:r>
              <a:rPr lang="zh-CN" altLang="zh-CN" sz="1800" kern="100" dirty="0">
                <a:effectLst/>
                <a:latin typeface="Calibri" panose="020F0502020204030204" pitchFamily="34" charset="0"/>
                <a:ea typeface="宋体" pitchFamily="2" charset="-122"/>
                <a:cs typeface="Times New Roman" panose="02020603050405020304" pitchFamily="18" charset="0"/>
              </a:rPr>
              <a:t>也正是以</a:t>
            </a:r>
            <a:r>
              <a:rPr lang="en-US" altLang="zh-CN" sz="1800" kern="100" dirty="0" err="1">
                <a:effectLst/>
                <a:latin typeface="Calibri" panose="020F0502020204030204" pitchFamily="34" charset="0"/>
                <a:ea typeface="宋体" pitchFamily="2" charset="-122"/>
                <a:cs typeface="Times New Roman" panose="02020603050405020304" pitchFamily="18" charset="0"/>
              </a:rPr>
              <a:t>Tansformer</a:t>
            </a:r>
            <a:r>
              <a:rPr lang="zh-CN" altLang="zh-CN" sz="1800" kern="100" dirty="0">
                <a:effectLst/>
                <a:latin typeface="Calibri" panose="020F0502020204030204" pitchFamily="34" charset="0"/>
                <a:ea typeface="宋体" pitchFamily="2" charset="-122"/>
                <a:cs typeface="Times New Roman" panose="02020603050405020304" pitchFamily="18" charset="0"/>
              </a:rPr>
              <a:t>为基础的大语言模型。</a:t>
            </a:r>
            <a:r>
              <a:rPr lang="zh-CN" altLang="en-US" sz="1800" kern="100" dirty="0">
                <a:effectLst/>
                <a:latin typeface="Calibri" panose="020F0502020204030204" pitchFamily="34" charset="0"/>
                <a:ea typeface="宋体" pitchFamily="2" charset="-122"/>
                <a:cs typeface="Times New Roman" panose="02020603050405020304" pitchFamily="18" charset="0"/>
              </a:rPr>
              <a:t>其原理如图所示</a:t>
            </a:r>
            <a:r>
              <a:rPr lang="zh-CN" altLang="zh-CN" sz="1800" kern="100" dirty="0">
                <a:effectLst/>
                <a:latin typeface="Calibri" panose="020F0502020204030204" pitchFamily="34" charset="0"/>
                <a:ea typeface="宋体" pitchFamily="2" charset="-122"/>
                <a:cs typeface="Times New Roman" panose="02020603050405020304" pitchFamily="18" charset="0"/>
              </a:rPr>
              <a:t>。</a:t>
            </a:r>
            <a:endParaRPr lang="zh-CN" altLang="en-US" dirty="0"/>
          </a:p>
        </p:txBody>
      </p:sp>
      <p:pic>
        <p:nvPicPr>
          <p:cNvPr id="27" name="图片 26"/>
          <p:cNvPicPr>
            <a:picLocks noChangeAspect="1"/>
          </p:cNvPicPr>
          <p:nvPr/>
        </p:nvPicPr>
        <p:blipFill>
          <a:blip r:embed="rId3"/>
          <a:stretch>
            <a:fillRect/>
          </a:stretch>
        </p:blipFill>
        <p:spPr>
          <a:xfrm>
            <a:off x="6008986" y="2507616"/>
            <a:ext cx="4405985" cy="2953066"/>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9" name="文本框 18"/>
          <p:cNvSpPr txBox="1"/>
          <p:nvPr/>
        </p:nvSpPr>
        <p:spPr>
          <a:xfrm>
            <a:off x="15041245" y="7854950"/>
            <a:ext cx="2011680" cy="36830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solidFill>
                <a:effectLst/>
                <a:highlight>
                  <a:srgbClr val="00FF00"/>
                </a:highlight>
                <a:uLnTx/>
                <a:uFillTx/>
                <a:latin typeface="Calibri"/>
                <a:ea typeface="微软雅黑" panose="020B0503020204020204" pitchFamily="34" charset="-122"/>
                <a:cs typeface="+mn-cs"/>
              </a:rPr>
              <a:t>点我点我！！！！</a:t>
            </a:r>
            <a:endParaRPr kumimoji="0" lang="zh-CN" altLang="en-US" sz="1800" b="0" i="0" u="none" strike="noStrike" kern="1200" cap="none" spc="0" normalizeH="0" baseline="0" noProof="0">
              <a:ln>
                <a:noFill/>
              </a:ln>
              <a:solidFill>
                <a:prstClr val="black"/>
              </a:solidFill>
              <a:effectLst/>
              <a:highlight>
                <a:srgbClr val="00FF00"/>
              </a:highlight>
              <a:uLnTx/>
              <a:uFillTx/>
              <a:latin typeface="Calibri"/>
              <a:ea typeface="微软雅黑" panose="020B0503020204020204" pitchFamily="34" charset="-122"/>
              <a:cs typeface="+mn-cs"/>
            </a:endParaRPr>
          </a:p>
        </p:txBody>
      </p:sp>
      <p:cxnSp>
        <p:nvCxnSpPr>
          <p:cNvPr id="12" name="直接连接符 11"/>
          <p:cNvCxnSpPr/>
          <p:nvPr/>
        </p:nvCxnSpPr>
        <p:spPr>
          <a:xfrm flipH="1">
            <a:off x="2897505" y="-119380"/>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2565" y="509397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9" name="矩形 8"/>
          <p:cNvSpPr/>
          <p:nvPr/>
        </p:nvSpPr>
        <p:spPr>
          <a:xfrm>
            <a:off x="1572895" y="2335530"/>
            <a:ext cx="269430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pic>
        <p:nvPicPr>
          <p:cNvPr id="15" name="图片 14" descr="道具_带框_至纯源石"/>
          <p:cNvPicPr>
            <a:picLocks noChangeAspect="1"/>
          </p:cNvPicPr>
          <p:nvPr/>
        </p:nvPicPr>
        <p:blipFill>
          <a:blip r:embed="rId2">
            <a:grayscl/>
            <a:lum bright="-66000" contrast="12000"/>
          </a:blip>
          <a:stretch>
            <a:fillRect/>
          </a:stretch>
        </p:blipFill>
        <p:spPr>
          <a:xfrm>
            <a:off x="2048510" y="2522220"/>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1882775" y="2882957"/>
            <a:ext cx="2256790" cy="710451"/>
          </a:xfrm>
          <a:prstGeom prst="rect">
            <a:avLst/>
          </a:prstGeom>
          <a:noFill/>
        </p:spPr>
        <p:txBody>
          <a:bodyPr wrap="square" lIns="46990" tIns="46990" rIns="46990" bIns="4699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000" b="1" i="0" u="none" strike="noStrike" kern="1200" cap="none" spc="0" normalizeH="0" baseline="0" noProof="0" dirty="0">
                <a:ln>
                  <a:noFill/>
                </a:ln>
                <a:solidFill>
                  <a:prstClr val="white"/>
                </a:solidFill>
                <a:effectLst/>
                <a:uLnTx/>
                <a:uFillTx/>
                <a:latin typeface="Novecento wide Bold" panose="00000805000000000000" charset="0"/>
                <a:ea typeface="微软雅黑" panose="020B0503020204020204" pitchFamily="34" charset="-122"/>
                <a:cs typeface="Novecento wide Bold" panose="00000805000000000000" charset="0"/>
              </a:rPr>
              <a:t>功能</a:t>
            </a:r>
            <a:endParaRPr kumimoji="0" lang="en-US" altLang="zh-CN" sz="4000" b="1" i="0" u="none" strike="noStrike" kern="1200" cap="none" spc="0" normalizeH="0" baseline="0" noProof="0" dirty="0">
              <a:ln>
                <a:noFill/>
              </a:ln>
              <a:solidFill>
                <a:prstClr val="white"/>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17" name="文本框 16"/>
          <p:cNvSpPr txBox="1"/>
          <p:nvPr/>
        </p:nvSpPr>
        <p:spPr>
          <a:xfrm>
            <a:off x="1838325" y="3812540"/>
            <a:ext cx="2127250" cy="198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rPr>
              <a:t>Introduction to machine learning</a:t>
            </a:r>
            <a:endPar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2" name="标题 1"/>
          <p:cNvSpPr>
            <a:spLocks noGrp="1"/>
          </p:cNvSpPr>
          <p:nvPr>
            <p:ph type="ctrTitle"/>
          </p:nvPr>
        </p:nvSpPr>
        <p:spPr>
          <a:xfrm>
            <a:off x="142875" y="179705"/>
            <a:ext cx="2640330" cy="1202690"/>
          </a:xfrm>
        </p:spPr>
        <p:txBody>
          <a:bodyPr/>
          <a:lstStyle/>
          <a:p>
            <a:r>
              <a:rPr lang="en-US" altLang="zh-CN" sz="2800">
                <a:solidFill>
                  <a:schemeClr val="tx1"/>
                </a:solidFill>
                <a:latin typeface="Novecento wide Bold" panose="00000805000000000000" charset="0"/>
                <a:cs typeface="Novecento wide Bold" panose="00000805000000000000" charset="0"/>
                <a:sym typeface="+mn-ea"/>
              </a:rPr>
              <a:t>TEAM SIX</a:t>
            </a:r>
            <a:br>
              <a:rPr lang="en-US" altLang="zh-CN" sz="2800">
                <a:latin typeface="Novecento wide Medium" panose="00000605000000000000" charset="0"/>
                <a:cs typeface="Novecento wide Medium" panose="00000605000000000000" charset="0"/>
              </a:rPr>
            </a:br>
            <a:r>
              <a:rPr lang="en-US" altLang="zh-CN" sz="1000">
                <a:latin typeface="Novecento wide Medium" panose="00000605000000000000" charset="0"/>
                <a:cs typeface="Novecento wide Medium" panose="00000605000000000000" charset="0"/>
                <a:sym typeface="+mn-ea"/>
              </a:rPr>
              <a:t>Development history and application</a:t>
            </a:r>
            <a:br>
              <a:rPr lang="en-US" altLang="zh-CN" sz="1000">
                <a:latin typeface="Novecento wide Medium" panose="00000605000000000000" charset="0"/>
                <a:cs typeface="Novecento wide Medium" panose="00000605000000000000" charset="0"/>
              </a:rPr>
            </a:br>
            <a:r>
              <a:rPr lang="en-US" altLang="zh-CN" sz="2000">
                <a:latin typeface="Novecento wide Medium" panose="00000605000000000000" charset="0"/>
                <a:cs typeface="Novecento wide Medium" panose="00000605000000000000" charset="0"/>
                <a:sym typeface="+mn-ea"/>
              </a:rPr>
              <a:t>ANALYSIS   AI</a:t>
            </a:r>
            <a:endParaRPr lang="en-US" altLang="zh-CN" sz="2000">
              <a:latin typeface="Novecento wide Bold" panose="00000805000000000000" charset="0"/>
              <a:cs typeface="Novecento wide Bold" panose="00000805000000000000" charset="0"/>
            </a:endParaRPr>
          </a:p>
        </p:txBody>
      </p:sp>
      <p:sp>
        <p:nvSpPr>
          <p:cNvPr id="3" name="副标题 2"/>
          <p:cNvSpPr>
            <a:spLocks noGrp="1"/>
          </p:cNvSpPr>
          <p:nvPr>
            <p:ph type="subTitle" idx="1"/>
          </p:nvPr>
        </p:nvSpPr>
        <p:spPr>
          <a:xfrm>
            <a:off x="8548370" y="6111240"/>
            <a:ext cx="3266440" cy="260350"/>
          </a:xfrm>
        </p:spPr>
        <p:txBody>
          <a:bodyPr>
            <a:normAutofit fontScale="97500"/>
          </a:bodyPr>
          <a:lstStyle/>
          <a:p>
            <a:r>
              <a:rPr lang="en-US" altLang="zh-CN" sz="1200">
                <a:latin typeface="Novecento wide Medium" panose="00000605000000000000" charset="0"/>
                <a:cs typeface="Novecento wide Medium" panose="00000605000000000000" charset="0"/>
              </a:rPr>
              <a:t>POWERED BY </a:t>
            </a:r>
            <a:r>
              <a:rPr lang="en-US" altLang="zh-CN" sz="1200">
                <a:latin typeface="Novecento wide Bold" panose="00000805000000000000" charset="0"/>
                <a:cs typeface="Novecento wide Bold" panose="00000805000000000000" charset="0"/>
              </a:rPr>
              <a:t>RHINE LAB</a:t>
            </a:r>
            <a:endParaRPr lang="en-US" altLang="zh-CN" sz="1200">
              <a:latin typeface="Novecento wide Bold" panose="00000805000000000000" charset="0"/>
              <a:cs typeface="Novecento wide Bold" panose="00000805000000000000" charset="0"/>
            </a:endParaRPr>
          </a:p>
        </p:txBody>
      </p:sp>
      <p:sp>
        <p:nvSpPr>
          <p:cNvPr id="5" name="矩形 4"/>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 name="矩形 5"/>
          <p:cNvSpPr/>
          <p:nvPr/>
        </p:nvSpPr>
        <p:spPr>
          <a:xfrm>
            <a:off x="1838325" y="218821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7" name="文本框 6"/>
          <p:cNvSpPr txBox="1"/>
          <p:nvPr/>
        </p:nvSpPr>
        <p:spPr>
          <a:xfrm>
            <a:off x="1936115" y="2134870"/>
            <a:ext cx="1083945" cy="3371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section</a:t>
            </a:r>
            <a:endParaRPr kumimoji="0" lang="en-US" altLang="zh-CN" sz="16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10" name="椭圆 9"/>
          <p:cNvSpPr/>
          <p:nvPr/>
        </p:nvSpPr>
        <p:spPr>
          <a:xfrm>
            <a:off x="3965575" y="2424430"/>
            <a:ext cx="182245" cy="182245"/>
          </a:xfrm>
          <a:prstGeom prst="ellipse">
            <a:avLst/>
          </a:prstGeom>
          <a:solidFill>
            <a:schemeClr val="lt1">
              <a:alpha val="69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微软雅黑" panose="020B0503020204020204" pitchFamily="34" charset="-122"/>
              <a:cs typeface="+mn-cs"/>
            </a:endParaRPr>
          </a:p>
        </p:txBody>
      </p:sp>
      <p:sp>
        <p:nvSpPr>
          <p:cNvPr id="25" name="矩形 24"/>
          <p:cNvSpPr/>
          <p:nvPr/>
        </p:nvSpPr>
        <p:spPr>
          <a:xfrm>
            <a:off x="0" y="6203315"/>
            <a:ext cx="238125"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6" name="文本框 25"/>
          <p:cNvSpPr txBox="1"/>
          <p:nvPr/>
        </p:nvSpPr>
        <p:spPr>
          <a:xfrm>
            <a:off x="238125" y="6118860"/>
            <a:ext cx="128397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神经网络(深度学习)</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发展历史与应用</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8" name="椭圆 27"/>
          <p:cNvSpPr/>
          <p:nvPr/>
        </p:nvSpPr>
        <p:spPr>
          <a:xfrm>
            <a:off x="1090485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9" name="椭圆 28"/>
          <p:cNvSpPr/>
          <p:nvPr/>
        </p:nvSpPr>
        <p:spPr>
          <a:xfrm>
            <a:off x="1111440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0" name="椭圆 29"/>
          <p:cNvSpPr/>
          <p:nvPr/>
        </p:nvSpPr>
        <p:spPr>
          <a:xfrm>
            <a:off x="11323955" y="272920"/>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1" name="椭圆 30"/>
          <p:cNvSpPr/>
          <p:nvPr/>
        </p:nvSpPr>
        <p:spPr>
          <a:xfrm>
            <a:off x="1153350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2" name="椭圆 31"/>
          <p:cNvSpPr/>
          <p:nvPr/>
        </p:nvSpPr>
        <p:spPr>
          <a:xfrm>
            <a:off x="1174305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cxnSp>
        <p:nvCxnSpPr>
          <p:cNvPr id="33" name="直接连接符 32"/>
          <p:cNvCxnSpPr/>
          <p:nvPr/>
        </p:nvCxnSpPr>
        <p:spPr>
          <a:xfrm>
            <a:off x="11200130" y="315783"/>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sp>
        <p:nvSpPr>
          <p:cNvPr id="4" name="矩形 3"/>
          <p:cNvSpPr/>
          <p:nvPr/>
        </p:nvSpPr>
        <p:spPr>
          <a:xfrm flipV="1">
            <a:off x="-49530" y="2335530"/>
            <a:ext cx="76200" cy="20904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7" name="矩形 36"/>
          <p:cNvSpPr/>
          <p:nvPr/>
        </p:nvSpPr>
        <p:spPr>
          <a:xfrm>
            <a:off x="10568940" y="4114800"/>
            <a:ext cx="755015" cy="88265"/>
          </a:xfrm>
          <a:prstGeom prst="rect">
            <a:avLst/>
          </a:prstGeom>
          <a:solidFill>
            <a:schemeClr val="bg1">
              <a:alpha val="62000"/>
            </a:scheme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8" name="矩形 37"/>
          <p:cNvSpPr/>
          <p:nvPr/>
        </p:nvSpPr>
        <p:spPr>
          <a:xfrm>
            <a:off x="10923905" y="4266565"/>
            <a:ext cx="755015" cy="88265"/>
          </a:xfrm>
          <a:prstGeom prst="rect">
            <a:avLst/>
          </a:prstGeom>
          <a:solidFill>
            <a:schemeClr val="accent3">
              <a:alpha val="62000"/>
            </a:schemeClr>
          </a:solidFill>
          <a:effectLst/>
          <a:scene3d>
            <a:camera prst="perspectiveLeft">
              <a:rot lat="600000" lon="1200000" rev="0"/>
            </a:camera>
            <a:lightRig rig="threePt" dir="t"/>
          </a:scene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9" name="矩形 38"/>
          <p:cNvSpPr/>
          <p:nvPr/>
        </p:nvSpPr>
        <p:spPr>
          <a:xfrm>
            <a:off x="10568940" y="4418330"/>
            <a:ext cx="755015" cy="88265"/>
          </a:xfrm>
          <a:prstGeom prst="rect">
            <a:avLst/>
          </a:prstGeom>
          <a:solidFill>
            <a:schemeClr val="bg1">
              <a:alpha val="62000"/>
            </a:scheme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0" name="矩形 39"/>
          <p:cNvSpPr/>
          <p:nvPr/>
        </p:nvSpPr>
        <p:spPr>
          <a:xfrm>
            <a:off x="10568940" y="4570095"/>
            <a:ext cx="755015" cy="88265"/>
          </a:xfrm>
          <a:prstGeom prst="rect">
            <a:avLst/>
          </a:prstGeom>
          <a:solidFill>
            <a:srgbClr val="92D050">
              <a:alpha val="62000"/>
            </a:srgb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1" name="矩形 40"/>
          <p:cNvSpPr/>
          <p:nvPr/>
        </p:nvSpPr>
        <p:spPr>
          <a:xfrm>
            <a:off x="10923905" y="4707255"/>
            <a:ext cx="755015" cy="88265"/>
          </a:xfrm>
          <a:prstGeom prst="rect">
            <a:avLst/>
          </a:prstGeom>
          <a:solidFill>
            <a:schemeClr val="accent3">
              <a:alpha val="62000"/>
            </a:schemeClr>
          </a:solidFill>
          <a:effectLst/>
          <a:scene3d>
            <a:camera prst="perspectiveLeft">
              <a:rot lat="600000" lon="1200000" rev="0"/>
            </a:camera>
            <a:lightRig rig="threePt" dir="t"/>
          </a:scene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2" name="矩形 41"/>
          <p:cNvSpPr/>
          <p:nvPr/>
        </p:nvSpPr>
        <p:spPr>
          <a:xfrm>
            <a:off x="10568940" y="4844415"/>
            <a:ext cx="755015" cy="88265"/>
          </a:xfrm>
          <a:prstGeom prst="rect">
            <a:avLst/>
          </a:prstGeom>
          <a:solidFill>
            <a:schemeClr val="dk1">
              <a:alpha val="62000"/>
            </a:schemeClr>
          </a:solidFill>
          <a:ln>
            <a:noFill/>
          </a:ln>
          <a:effectLst/>
          <a:scene3d>
            <a:camera prst="perspectiveLeft">
              <a:rot lat="600000" lon="1200000" rev="0"/>
            </a:camera>
            <a:lightRig rig="threePt" dir="t"/>
          </a:scene3d>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3" name="矩形 42"/>
          <p:cNvSpPr/>
          <p:nvPr/>
        </p:nvSpPr>
        <p:spPr>
          <a:xfrm>
            <a:off x="6623685" y="5139055"/>
            <a:ext cx="3305175" cy="128905"/>
          </a:xfrm>
          <a:prstGeom prst="rect">
            <a:avLst/>
          </a:prstGeom>
          <a:solidFill>
            <a:schemeClr val="bg1">
              <a:alpha val="62000"/>
            </a:scheme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4" name="矩形 43"/>
          <p:cNvSpPr/>
          <p:nvPr/>
        </p:nvSpPr>
        <p:spPr>
          <a:xfrm>
            <a:off x="5163820" y="3422650"/>
            <a:ext cx="134620" cy="872490"/>
          </a:xfrm>
          <a:prstGeom prst="rect">
            <a:avLst/>
          </a:prstGeom>
          <a:solidFill>
            <a:schemeClr val="dk1"/>
          </a:solidFill>
          <a:effectLst/>
          <a:scene3d>
            <a:camera prst="perspectiveLeft">
              <a:rot lat="0" lon="1200000" rev="0"/>
            </a:camera>
            <a:lightRig rig="threePt" dir="t"/>
          </a:scene3d>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pic>
        <p:nvPicPr>
          <p:cNvPr id="47" name="图片 46" descr="网格"/>
          <p:cNvPicPr>
            <a:picLocks noChangeAspect="1"/>
          </p:cNvPicPr>
          <p:nvPr/>
        </p:nvPicPr>
        <p:blipFill>
          <a:blip r:embed="rId3">
            <a:alphaModFix amt="20000"/>
          </a:blip>
          <a:srcRect l="43434" b="-2768"/>
          <a:stretch>
            <a:fillRect/>
          </a:stretch>
        </p:blipFill>
        <p:spPr>
          <a:xfrm>
            <a:off x="5813425" y="1017270"/>
            <a:ext cx="5859145" cy="5988050"/>
          </a:xfrm>
          <a:prstGeom prst="rect">
            <a:avLst/>
          </a:prstGeom>
          <a:scene3d>
            <a:camera prst="perspectiveLeft"/>
            <a:lightRig rig="threePt" dir="t"/>
          </a:scene3d>
        </p:spPr>
      </p:pic>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rPr>
              <a:t>rhodeskesi</a:t>
            </a:r>
            <a:endPar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pic>
        <p:nvPicPr>
          <p:cNvPr id="18" name="图片 17" descr="网格"/>
          <p:cNvPicPr>
            <a:picLocks noChangeAspect="1"/>
          </p:cNvPicPr>
          <p:nvPr/>
        </p:nvPicPr>
        <p:blipFill>
          <a:blip r:embed="rId3">
            <a:alphaModFix amt="20000"/>
          </a:blip>
          <a:srcRect l="43434" b="-2768"/>
          <a:stretch>
            <a:fillRect/>
          </a:stretch>
        </p:blipFill>
        <p:spPr>
          <a:xfrm>
            <a:off x="13281025" y="7211695"/>
            <a:ext cx="5859145" cy="5988050"/>
          </a:xfrm>
          <a:prstGeom prst="rect">
            <a:avLst/>
          </a:prstGeom>
          <a:scene3d>
            <a:camera prst="perspectiveLeft"/>
            <a:lightRig rig="threePt" dir="t"/>
          </a:scene3d>
        </p:spPr>
      </p:pic>
      <p:sp>
        <p:nvSpPr>
          <p:cNvPr id="21" name="文本框 20"/>
          <p:cNvSpPr txBox="1"/>
          <p:nvPr/>
        </p:nvSpPr>
        <p:spPr>
          <a:xfrm>
            <a:off x="5573507" y="514558"/>
            <a:ext cx="4520304" cy="4801314"/>
          </a:xfrm>
          <a:prstGeom prst="rect">
            <a:avLst/>
          </a:prstGeom>
          <a:noFill/>
        </p:spPr>
        <p:txBody>
          <a:bodyPr wrap="square" rtlCol="0">
            <a:spAutoFit/>
          </a:bodyPr>
          <a:lstStyle/>
          <a:p>
            <a:pPr algn="l"/>
            <a:r>
              <a:rPr lang="zh-CN" altLang="en-US" b="0" i="0" dirty="0">
                <a:solidFill>
                  <a:srgbClr val="374151"/>
                </a:solidFill>
                <a:effectLst/>
                <a:latin typeface="Söhne"/>
              </a:rPr>
              <a:t>  文本生成和理解：</a:t>
            </a:r>
            <a:r>
              <a:rPr lang="en-US" altLang="zh-CN" b="0" i="0" dirty="0">
                <a:solidFill>
                  <a:srgbClr val="374151"/>
                </a:solidFill>
                <a:effectLst/>
                <a:latin typeface="Söhne"/>
              </a:rPr>
              <a:t>ChatGPT</a:t>
            </a:r>
            <a:r>
              <a:rPr lang="zh-CN" altLang="en-US" b="0" i="0" dirty="0">
                <a:solidFill>
                  <a:srgbClr val="374151"/>
                </a:solidFill>
                <a:effectLst/>
                <a:latin typeface="Söhne"/>
              </a:rPr>
              <a:t>的主要任务是理解自然语言输入并生成有意义的文本响应。它通过深度学习模型来学习语言的语法、语义和上下文，以便产生自然流畅的对话。</a:t>
            </a:r>
            <a:endParaRPr lang="en-US" altLang="zh-CN" b="0" i="0" dirty="0">
              <a:solidFill>
                <a:srgbClr val="374151"/>
              </a:solidFill>
              <a:effectLst/>
              <a:latin typeface="Söhne"/>
            </a:endParaRPr>
          </a:p>
          <a:p>
            <a:pPr algn="l"/>
            <a:r>
              <a:rPr lang="en-US" altLang="zh-CN" dirty="0">
                <a:solidFill>
                  <a:srgbClr val="374151"/>
                </a:solidFill>
                <a:latin typeface="Söhne"/>
              </a:rPr>
              <a:t>  </a:t>
            </a:r>
            <a:r>
              <a:rPr lang="zh-CN" altLang="en-US" b="0" i="0" dirty="0">
                <a:solidFill>
                  <a:srgbClr val="374151"/>
                </a:solidFill>
                <a:effectLst/>
                <a:latin typeface="Söhne"/>
              </a:rPr>
              <a:t>训练与调优：</a:t>
            </a:r>
            <a:r>
              <a:rPr lang="en-US" altLang="zh-CN" b="0" i="0" dirty="0">
                <a:solidFill>
                  <a:srgbClr val="374151"/>
                </a:solidFill>
                <a:effectLst/>
                <a:latin typeface="Söhne"/>
              </a:rPr>
              <a:t>ChatGPT</a:t>
            </a:r>
            <a:r>
              <a:rPr lang="zh-CN" altLang="en-US" b="0" i="0" dirty="0">
                <a:solidFill>
                  <a:srgbClr val="374151"/>
                </a:solidFill>
                <a:effectLst/>
                <a:latin typeface="Söhne"/>
              </a:rPr>
              <a:t>的深度学习模型需要大规模的文本数据进行训练，这通常包括来自互联网的大量文本。模型会在这些数据上进行学习，从而提高它的语言理解和生成能力。此外，模型可能还需要经过调优，以满足特定任务或领域的需求。</a:t>
            </a:r>
            <a:endParaRPr lang="zh-CN" altLang="en-US" b="0" i="0" dirty="0">
              <a:solidFill>
                <a:srgbClr val="374151"/>
              </a:solidFill>
              <a:effectLst/>
              <a:latin typeface="Söhne"/>
            </a:endParaRPr>
          </a:p>
          <a:p>
            <a:pPr algn="l"/>
            <a:r>
              <a:rPr lang="zh-CN" altLang="en-US" b="0" i="0" dirty="0">
                <a:solidFill>
                  <a:srgbClr val="374151"/>
                </a:solidFill>
                <a:effectLst/>
                <a:latin typeface="Söhne"/>
              </a:rPr>
              <a:t>  迁移学习：</a:t>
            </a:r>
            <a:r>
              <a:rPr lang="en-US" altLang="zh-CN" b="0" i="0" dirty="0">
                <a:solidFill>
                  <a:srgbClr val="374151"/>
                </a:solidFill>
                <a:effectLst/>
                <a:latin typeface="Söhne"/>
              </a:rPr>
              <a:t>ChatGPT</a:t>
            </a:r>
            <a:r>
              <a:rPr lang="zh-CN" altLang="en-US" b="0" i="0" dirty="0">
                <a:solidFill>
                  <a:srgbClr val="374151"/>
                </a:solidFill>
                <a:effectLst/>
                <a:latin typeface="Söhne"/>
              </a:rPr>
              <a:t>的深度学习模型通常是预训练的，意味着它们在大规模通用文本数据上进行了初始训练，然后可以在各种自然语言处理任务中进行微调。这种迁移学习的方法允许</a:t>
            </a:r>
            <a:r>
              <a:rPr lang="en-US" altLang="zh-CN" b="0" i="0" dirty="0">
                <a:solidFill>
                  <a:srgbClr val="374151"/>
                </a:solidFill>
                <a:effectLst/>
                <a:latin typeface="Söhne"/>
              </a:rPr>
              <a:t>ChatGPT</a:t>
            </a:r>
            <a:r>
              <a:rPr lang="zh-CN" altLang="en-US" b="0" i="0" dirty="0">
                <a:solidFill>
                  <a:srgbClr val="374151"/>
                </a:solidFill>
                <a:effectLst/>
                <a:latin typeface="Söhne"/>
              </a:rPr>
              <a:t>适应不同的应用领域，如客服聊天、问答系统、文本生成等。</a:t>
            </a:r>
            <a:endParaRPr lang="en-US" altLang="zh-CN" b="0" i="0" dirty="0">
              <a:solidFill>
                <a:srgbClr val="374151"/>
              </a:solidFill>
              <a:effectLst/>
              <a:latin typeface="Söhne"/>
            </a:endParaRPr>
          </a:p>
          <a:p>
            <a:pPr algn="l"/>
            <a:endParaRPr lang="zh-CN" altLang="en-US" b="0" i="0" dirty="0">
              <a:solidFill>
                <a:srgbClr val="374151"/>
              </a:solidFill>
              <a:effectLst/>
              <a:latin typeface="Söhn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标题 41"/>
          <p:cNvSpPr>
            <a:spLocks noGrp="1"/>
          </p:cNvSpPr>
          <p:nvPr>
            <p:ph type="ctrTitle"/>
          </p:nvPr>
        </p:nvSpPr>
        <p:spPr/>
        <p:txBody>
          <a:bodyPr/>
          <a:lstStyle/>
          <a:p>
            <a:endParaRPr lang="zh-CN" altLang="en-US"/>
          </a:p>
        </p:txBody>
      </p:sp>
      <p:sp>
        <p:nvSpPr>
          <p:cNvPr id="43" name="副标题 42"/>
          <p:cNvSpPr>
            <a:spLocks noGrp="1"/>
          </p:cNvSpPr>
          <p:nvPr>
            <p:ph type="subTitle" idx="1"/>
          </p:nvPr>
        </p:nvSpPr>
        <p:spPr/>
        <p:txBody>
          <a:bodyPr/>
          <a:lstStyle/>
          <a:p>
            <a:endParaRPr lang="zh-CN" altLang="en-US"/>
          </a:p>
        </p:txBody>
      </p:sp>
      <p:pic>
        <p:nvPicPr>
          <p:cNvPr id="45" name="图片 4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6858001"/>
          </a:xfrm>
          <a:prstGeom prst="rect">
            <a:avLst/>
          </a:prstGeom>
        </p:spPr>
      </p:pic>
      <p:cxnSp>
        <p:nvCxnSpPr>
          <p:cNvPr id="46" name="直接连接符 45"/>
          <p:cNvCxnSpPr/>
          <p:nvPr/>
        </p:nvCxnSpPr>
        <p:spPr>
          <a:xfrm flipH="1">
            <a:off x="2897505" y="-119380"/>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矩形 46"/>
          <p:cNvSpPr/>
          <p:nvPr/>
        </p:nvSpPr>
        <p:spPr>
          <a:xfrm>
            <a:off x="2742565" y="169291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8" name="矩形 47"/>
          <p:cNvSpPr/>
          <p:nvPr/>
        </p:nvSpPr>
        <p:spPr>
          <a:xfrm>
            <a:off x="1572895" y="2335530"/>
            <a:ext cx="269430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pic>
        <p:nvPicPr>
          <p:cNvPr id="49" name="图片 48" descr="道具_带框_至纯源石"/>
          <p:cNvPicPr>
            <a:picLocks noChangeAspect="1"/>
          </p:cNvPicPr>
          <p:nvPr/>
        </p:nvPicPr>
        <p:blipFill>
          <a:blip r:embed="rId2">
            <a:grayscl/>
            <a:lum bright="-66000" contrast="12000"/>
          </a:blip>
          <a:stretch>
            <a:fillRect/>
          </a:stretch>
        </p:blipFill>
        <p:spPr>
          <a:xfrm>
            <a:off x="2048510" y="2522220"/>
            <a:ext cx="1743075" cy="1743075"/>
          </a:xfrm>
          <a:prstGeom prst="rect">
            <a:avLst/>
          </a:prstGeom>
          <a:effectLst>
            <a:outerShdw blurRad="50800" dist="38100" dir="2700000" algn="tl" rotWithShape="0">
              <a:prstClr val="black">
                <a:alpha val="40000"/>
              </a:prstClr>
            </a:outerShdw>
          </a:effectLst>
        </p:spPr>
      </p:pic>
      <p:sp>
        <p:nvSpPr>
          <p:cNvPr id="50" name="文本框 49"/>
          <p:cNvSpPr txBox="1"/>
          <p:nvPr/>
        </p:nvSpPr>
        <p:spPr>
          <a:xfrm>
            <a:off x="1838325" y="2887719"/>
            <a:ext cx="2256790" cy="710451"/>
          </a:xfrm>
          <a:prstGeom prst="rect">
            <a:avLst/>
          </a:prstGeom>
          <a:noFill/>
        </p:spPr>
        <p:txBody>
          <a:bodyPr wrap="square" lIns="46990" tIns="46990" rIns="46990" bIns="4699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4000" b="1" dirty="0">
                <a:solidFill>
                  <a:prstClr val="white"/>
                </a:solidFill>
                <a:latin typeface="Novecento wide Bold" panose="00000805000000000000" charset="0"/>
                <a:ea typeface="微软雅黑" panose="020B0503020204020204" pitchFamily="34" charset="-122"/>
              </a:rPr>
              <a:t>总结</a:t>
            </a:r>
            <a:endParaRPr kumimoji="0" lang="en-US" altLang="zh-CN" sz="4000" b="1" i="0" u="none" strike="noStrike" kern="1200" cap="none" spc="0" normalizeH="0" baseline="0" noProof="0" dirty="0">
              <a:ln>
                <a:noFill/>
              </a:ln>
              <a:solidFill>
                <a:prstClr val="white"/>
              </a:solidFill>
              <a:effectLst/>
              <a:uLnTx/>
              <a:uFillTx/>
              <a:latin typeface="Novecento wide Bold" panose="00000805000000000000" charset="0"/>
              <a:ea typeface="微软雅黑" panose="020B0503020204020204" pitchFamily="34" charset="-122"/>
              <a:cs typeface="+mn-cs"/>
            </a:endParaRPr>
          </a:p>
        </p:txBody>
      </p:sp>
      <p:sp>
        <p:nvSpPr>
          <p:cNvPr id="51" name="文本框 50"/>
          <p:cNvSpPr txBox="1"/>
          <p:nvPr/>
        </p:nvSpPr>
        <p:spPr>
          <a:xfrm>
            <a:off x="1838325" y="3812540"/>
            <a:ext cx="2127250" cy="198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rPr>
              <a:t>Introduction to machine learning</a:t>
            </a:r>
            <a:endPar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52" name="标题 1"/>
          <p:cNvSpPr txBox="1"/>
          <p:nvPr/>
        </p:nvSpPr>
        <p:spPr>
          <a:xfrm>
            <a:off x="142875" y="179705"/>
            <a:ext cx="2640330" cy="12026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lang="en-US" altLang="zh-CN" sz="2800">
                <a:solidFill>
                  <a:schemeClr val="tx1"/>
                </a:solidFill>
                <a:latin typeface="Novecento wide Bold" panose="00000805000000000000" charset="0"/>
                <a:cs typeface="Novecento wide Bold" panose="00000805000000000000" charset="0"/>
                <a:sym typeface="+mn-ea"/>
              </a:rPr>
              <a:t>TEAM SIX</a:t>
            </a:r>
            <a:br>
              <a:rPr kumimoji="0" lang="en-US" altLang="zh-CN" sz="28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br>
            <a:r>
              <a:rPr lang="en-US" altLang="zh-CN" sz="1000">
                <a:latin typeface="Novecento wide Medium" panose="00000605000000000000" charset="0"/>
                <a:cs typeface="Novecento wide Medium" panose="00000605000000000000" charset="0"/>
                <a:sym typeface="+mn-ea"/>
              </a:rPr>
              <a:t>Development history and application</a:t>
            </a:r>
            <a:br>
              <a:rPr kumimoji="0" lang="en-US" altLang="zh-CN" sz="10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br>
            <a:r>
              <a:rPr lang="en-US" altLang="zh-CN" sz="2000">
                <a:latin typeface="Novecento wide Medium" panose="00000605000000000000" charset="0"/>
                <a:cs typeface="Novecento wide Medium" panose="00000605000000000000" charset="0"/>
                <a:sym typeface="+mn-ea"/>
              </a:rPr>
              <a:t>ANALYSIS   AI</a:t>
            </a:r>
            <a:endParaRPr kumimoji="0" lang="en-US" altLang="zh-CN" sz="2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53" name="副标题 2"/>
          <p:cNvSpPr txBox="1"/>
          <p:nvPr/>
        </p:nvSpPr>
        <p:spPr>
          <a:xfrm>
            <a:off x="8548370" y="6111240"/>
            <a:ext cx="3266440" cy="260350"/>
          </a:xfrm>
          <a:prstGeom prst="rect">
            <a:avLst/>
          </a:prstGeom>
        </p:spPr>
        <p:txBody>
          <a:bodyPr vert="horz" lIns="91440" tIns="45720" rIns="91440" bIns="45720" rtlCol="0">
            <a:normAutofit fontScale="77500"/>
          </a:bodyPr>
          <a:lstStyle>
            <a:lvl1pPr marL="0" indent="0" algn="ctr" defTabSz="914400" rtl="0" eaLnBrk="1" latinLnBrk="0" hangingPunct="1">
              <a:lnSpc>
                <a:spcPct val="90000"/>
              </a:lnSpc>
              <a:spcBef>
                <a:spcPts val="1000"/>
              </a:spcBef>
              <a:buFont typeface="Arial" panose="020B07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7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7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9pPr>
          </a:lstStyle>
          <a:p>
            <a:r>
              <a:rPr lang="en-US" altLang="zh-CN" sz="1200" dirty="0">
                <a:latin typeface="Novecento wide Bold" panose="00000805000000000000" charset="0"/>
                <a:cs typeface="Novecento wide Bold" panose="00000805000000000000" charset="0"/>
              </a:rPr>
              <a:t>Created by team 6</a:t>
            </a:r>
            <a:endParaRPr lang="en-US" altLang="zh-CN" sz="1200" dirty="0">
              <a:latin typeface="Novecento wide Bold" panose="00000805000000000000" charset="0"/>
              <a:cs typeface="Novecento wide Bold" panose="00000805000000000000" charset="0"/>
            </a:endParaRPr>
          </a:p>
        </p:txBody>
      </p:sp>
      <p:sp>
        <p:nvSpPr>
          <p:cNvPr id="54" name="矩形 53"/>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55" name="矩形 54"/>
          <p:cNvSpPr/>
          <p:nvPr/>
        </p:nvSpPr>
        <p:spPr>
          <a:xfrm>
            <a:off x="1838325" y="218821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56" name="文本框 55"/>
          <p:cNvSpPr txBox="1"/>
          <p:nvPr/>
        </p:nvSpPr>
        <p:spPr>
          <a:xfrm>
            <a:off x="1936115" y="2134870"/>
            <a:ext cx="1083945" cy="3371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section</a:t>
            </a:r>
            <a:endParaRPr kumimoji="0" lang="en-US" altLang="zh-CN" sz="1600" b="0" i="0" u="none" strike="noStrike" kern="1200" cap="none" spc="0" normalizeH="0" baseline="0" noProof="0" dirty="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57" name="椭圆 56"/>
          <p:cNvSpPr/>
          <p:nvPr/>
        </p:nvSpPr>
        <p:spPr>
          <a:xfrm>
            <a:off x="3965575" y="2424430"/>
            <a:ext cx="182245" cy="182245"/>
          </a:xfrm>
          <a:prstGeom prst="ellipse">
            <a:avLst/>
          </a:prstGeom>
          <a:solidFill>
            <a:schemeClr val="lt1">
              <a:alpha val="69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微软雅黑" panose="020B0503020204020204" pitchFamily="34" charset="-122"/>
              <a:cs typeface="+mn-cs"/>
            </a:endParaRPr>
          </a:p>
        </p:txBody>
      </p:sp>
      <p:cxnSp>
        <p:nvCxnSpPr>
          <p:cNvPr id="58" name="直接连接符 57"/>
          <p:cNvCxnSpPr/>
          <p:nvPr/>
        </p:nvCxnSpPr>
        <p:spPr>
          <a:xfrm>
            <a:off x="8584565" y="6041390"/>
            <a:ext cx="336486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文本框 58"/>
          <p:cNvSpPr txBox="1"/>
          <p:nvPr/>
        </p:nvSpPr>
        <p:spPr>
          <a:xfrm>
            <a:off x="8708390" y="5581015"/>
            <a:ext cx="3106420"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ChatGPT</a:t>
            </a:r>
            <a:endParaRPr kumimoji="0" lang="en-US" altLang="zh-CN" sz="2400" b="0" i="0" u="none" strike="noStrike" kern="1200" cap="none" spc="0" normalizeH="0" baseline="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60" name="文本框 59"/>
          <p:cNvSpPr txBox="1"/>
          <p:nvPr/>
        </p:nvSpPr>
        <p:spPr>
          <a:xfrm>
            <a:off x="8708390" y="5450840"/>
            <a:ext cx="1856740" cy="3067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title</a:t>
            </a:r>
            <a:endParaRPr kumimoji="0" lang="en-US" altLang="zh-CN" sz="14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62" name="矩形 61"/>
          <p:cNvSpPr/>
          <p:nvPr/>
        </p:nvSpPr>
        <p:spPr>
          <a:xfrm>
            <a:off x="0" y="6203315"/>
            <a:ext cx="238125"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3" name="文本框 62"/>
          <p:cNvSpPr txBox="1"/>
          <p:nvPr/>
        </p:nvSpPr>
        <p:spPr>
          <a:xfrm>
            <a:off x="238125" y="6118860"/>
            <a:ext cx="128397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神经网络(深度学习)</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发展历史与应用</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64" name="椭圆 63"/>
          <p:cNvSpPr/>
          <p:nvPr/>
        </p:nvSpPr>
        <p:spPr>
          <a:xfrm>
            <a:off x="109524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5" name="椭圆 64"/>
          <p:cNvSpPr/>
          <p:nvPr/>
        </p:nvSpPr>
        <p:spPr>
          <a:xfrm>
            <a:off x="111620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6" name="椭圆 65"/>
          <p:cNvSpPr/>
          <p:nvPr/>
        </p:nvSpPr>
        <p:spPr>
          <a:xfrm>
            <a:off x="11371580" y="197933"/>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7" name="椭圆 66"/>
          <p:cNvSpPr/>
          <p:nvPr/>
        </p:nvSpPr>
        <p:spPr>
          <a:xfrm>
            <a:off x="115811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8" name="椭圆 67"/>
          <p:cNvSpPr/>
          <p:nvPr/>
        </p:nvSpPr>
        <p:spPr>
          <a:xfrm>
            <a:off x="117906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cxnSp>
        <p:nvCxnSpPr>
          <p:cNvPr id="69" name="直接连接符 68"/>
          <p:cNvCxnSpPr>
            <a:stCxn id="65" idx="6"/>
            <a:endCxn id="66" idx="2"/>
          </p:cNvCxnSpPr>
          <p:nvPr/>
        </p:nvCxnSpPr>
        <p:spPr>
          <a:xfrm>
            <a:off x="11247755" y="241113"/>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sp>
        <p:nvSpPr>
          <p:cNvPr id="70" name="矩形 69"/>
          <p:cNvSpPr/>
          <p:nvPr/>
        </p:nvSpPr>
        <p:spPr>
          <a:xfrm>
            <a:off x="8006080" y="5653405"/>
            <a:ext cx="687070" cy="4019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71" name="文本框 70"/>
          <p:cNvSpPr txBox="1"/>
          <p:nvPr/>
        </p:nvSpPr>
        <p:spPr>
          <a:xfrm>
            <a:off x="7373620" y="2125662"/>
            <a:ext cx="20325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br>
              <a:rPr kumimoji="0" lang="zh-CN" altLang="en-US"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rPr>
            </a:br>
            <a:br>
              <a:rPr kumimoji="0" lang="zh-CN" altLang="en-US"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rPr>
            </a:br>
            <a:endParaRPr kumimoji="0" lang="en-US" altLang="zh-CN"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endParaRPr>
          </a:p>
        </p:txBody>
      </p:sp>
      <p:sp>
        <p:nvSpPr>
          <p:cNvPr id="72" name="文本框 71"/>
          <p:cNvSpPr txBox="1"/>
          <p:nvPr/>
        </p:nvSpPr>
        <p:spPr>
          <a:xfrm>
            <a:off x="1080770" y="845820"/>
            <a:ext cx="685165" cy="7683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rPr>
              <a:t>rhodeskesi</a:t>
            </a:r>
            <a:endPar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73" name="文本框 72"/>
          <p:cNvSpPr txBox="1"/>
          <p:nvPr/>
        </p:nvSpPr>
        <p:spPr>
          <a:xfrm>
            <a:off x="5623187" y="575350"/>
            <a:ext cx="5533464" cy="646331"/>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Calibri"/>
              <a:ea typeface="微软雅黑" panose="020B0503020204020204" pitchFamily="34" charset="-122"/>
              <a:cs typeface="+mn-cs"/>
            </a:endParaRPr>
          </a:p>
        </p:txBody>
      </p:sp>
      <p:sp>
        <p:nvSpPr>
          <p:cNvPr id="2" name="文本框 1"/>
          <p:cNvSpPr txBox="1"/>
          <p:nvPr/>
        </p:nvSpPr>
        <p:spPr>
          <a:xfrm>
            <a:off x="5312989" y="2378094"/>
            <a:ext cx="4699747" cy="2031325"/>
          </a:xfrm>
          <a:prstGeom prst="rect">
            <a:avLst/>
          </a:prstGeom>
          <a:noFill/>
        </p:spPr>
        <p:txBody>
          <a:bodyPr wrap="square" rtlCol="0">
            <a:spAutoFit/>
          </a:bodyPr>
          <a:lstStyle/>
          <a:p>
            <a:pPr algn="l">
              <a:spcBef>
                <a:spcPts val="1500"/>
              </a:spcBef>
            </a:pPr>
            <a:r>
              <a:rPr lang="zh-CN" altLang="en-US" kern="0" dirty="0">
                <a:solidFill>
                  <a:srgbClr val="000000"/>
                </a:solidFill>
                <a:latin typeface="Segoe UI" panose="020B0502040204020203" pitchFamily="34" charset="0"/>
                <a:ea typeface="宋体" pitchFamily="2" charset="-122"/>
                <a:cs typeface="Segoe UI" panose="020B0502040204020203" pitchFamily="34" charset="0"/>
              </a:rPr>
              <a:t>  总而言之</a:t>
            </a:r>
            <a:r>
              <a:rPr lang="zh-CN" altLang="zh-CN" sz="1800" kern="0" dirty="0">
                <a:solidFill>
                  <a:srgbClr val="000000"/>
                </a:solidFill>
                <a:effectLst/>
                <a:latin typeface="Segoe UI" panose="020B0502040204020203" pitchFamily="34" charset="0"/>
                <a:ea typeface="宋体" pitchFamily="2" charset="-122"/>
                <a:cs typeface="Segoe UI" panose="020B0502040204020203" pitchFamily="34" charset="0"/>
              </a:rPr>
              <a:t>，</a:t>
            </a:r>
            <a:r>
              <a:rPr lang="en-US" altLang="zh-CN" sz="1800" kern="0" dirty="0">
                <a:solidFill>
                  <a:srgbClr val="000000"/>
                </a:solidFill>
                <a:effectLst/>
                <a:latin typeface="Segoe UI" panose="020B0502040204020203" pitchFamily="34" charset="0"/>
                <a:ea typeface="宋体" pitchFamily="2" charset="-122"/>
                <a:cs typeface="Times New Roman" panose="02020603050405020304" pitchFamily="18" charset="0"/>
              </a:rPr>
              <a:t>ChatGPT</a:t>
            </a:r>
            <a:r>
              <a:rPr lang="zh-CN" altLang="zh-CN" sz="1800" kern="0" dirty="0">
                <a:solidFill>
                  <a:srgbClr val="000000"/>
                </a:solidFill>
                <a:effectLst/>
                <a:latin typeface="Segoe UI" panose="020B0502040204020203" pitchFamily="34" charset="0"/>
                <a:ea typeface="宋体" pitchFamily="2" charset="-122"/>
                <a:cs typeface="Segoe UI" panose="020B0502040204020203" pitchFamily="34" charset="0"/>
              </a:rPr>
              <a:t>和深度学习之间的关系是，</a:t>
            </a:r>
            <a:r>
              <a:rPr lang="en-US" altLang="zh-CN" sz="1800" kern="0" dirty="0">
                <a:solidFill>
                  <a:srgbClr val="000000"/>
                </a:solidFill>
                <a:effectLst/>
                <a:latin typeface="Segoe UI" panose="020B0502040204020203" pitchFamily="34" charset="0"/>
                <a:ea typeface="宋体" pitchFamily="2" charset="-122"/>
                <a:cs typeface="Times New Roman" panose="02020603050405020304" pitchFamily="18" charset="0"/>
              </a:rPr>
              <a:t>ChatGPT</a:t>
            </a:r>
            <a:r>
              <a:rPr lang="zh-CN" altLang="zh-CN" sz="1800" kern="0" dirty="0">
                <a:solidFill>
                  <a:srgbClr val="000000"/>
                </a:solidFill>
                <a:effectLst/>
                <a:latin typeface="Segoe UI" panose="020B0502040204020203" pitchFamily="34" charset="0"/>
                <a:ea typeface="宋体" pitchFamily="2" charset="-122"/>
                <a:cs typeface="Segoe UI" panose="020B0502040204020203" pitchFamily="34" charset="0"/>
              </a:rPr>
              <a:t>是一个基于深度学习的模型，用于自然语言处理任务，它利用深度学习技术来理解和生成文本，实现了自然语言的交互和生成能力。深度学习为</a:t>
            </a:r>
            <a:r>
              <a:rPr lang="en-US" altLang="zh-CN" sz="1800" kern="0" dirty="0">
                <a:solidFill>
                  <a:srgbClr val="000000"/>
                </a:solidFill>
                <a:effectLst/>
                <a:latin typeface="Segoe UI" panose="020B0502040204020203" pitchFamily="34" charset="0"/>
                <a:ea typeface="宋体" pitchFamily="2" charset="-122"/>
                <a:cs typeface="Times New Roman" panose="02020603050405020304" pitchFamily="18" charset="0"/>
              </a:rPr>
              <a:t>ChatGPT</a:t>
            </a:r>
            <a:r>
              <a:rPr lang="zh-CN" altLang="zh-CN" sz="1800" kern="0" dirty="0">
                <a:solidFill>
                  <a:srgbClr val="000000"/>
                </a:solidFill>
                <a:effectLst/>
                <a:latin typeface="Segoe UI" panose="020B0502040204020203" pitchFamily="34" charset="0"/>
                <a:ea typeface="宋体" pitchFamily="2" charset="-122"/>
                <a:cs typeface="Segoe UI" panose="020B0502040204020203" pitchFamily="34" charset="0"/>
              </a:rPr>
              <a:t>提供了强大的工具，使其能够在各种应用中执行自然语言处理任务。</a:t>
            </a:r>
            <a:endParaRPr lang="zh-CN" altLang="zh-CN" sz="1800" kern="100" dirty="0">
              <a:effectLst/>
              <a:latin typeface="Calibri" panose="020F0502020204030204" pitchFamily="34" charset="0"/>
              <a:ea typeface="宋体" pitchFamily="2" charset="-122"/>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9" name="矩形 8"/>
          <p:cNvSpPr/>
          <p:nvPr/>
        </p:nvSpPr>
        <p:spPr>
          <a:xfrm>
            <a:off x="5081270" y="2459355"/>
            <a:ext cx="212661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cxnSp>
        <p:nvCxnSpPr>
          <p:cNvPr id="11" name="直接连接符 10"/>
          <p:cNvCxnSpPr/>
          <p:nvPr/>
        </p:nvCxnSpPr>
        <p:spPr>
          <a:xfrm flipV="1">
            <a:off x="2663825" y="-24765"/>
            <a:ext cx="6910705" cy="692975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720975" y="-40005"/>
            <a:ext cx="6882130" cy="6896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图片 14" descr="道具_带框_至纯源石"/>
          <p:cNvPicPr>
            <a:picLocks noChangeAspect="1"/>
          </p:cNvPicPr>
          <p:nvPr/>
        </p:nvPicPr>
        <p:blipFill>
          <a:blip r:embed="rId2">
            <a:grayscl/>
            <a:lum bright="-66000" contrast="12000"/>
          </a:blip>
          <a:stretch>
            <a:fillRect/>
          </a:stretch>
        </p:blipFill>
        <p:spPr>
          <a:xfrm>
            <a:off x="5290820" y="2646045"/>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5125085" y="2883671"/>
            <a:ext cx="2038350" cy="956672"/>
          </a:xfrm>
          <a:prstGeom prst="rect">
            <a:avLst/>
          </a:prstGeom>
          <a:noFill/>
        </p:spPr>
        <p:txBody>
          <a:bodyPr wrap="square" lIns="46990" tIns="46990" rIns="46990" bIns="4699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0" normalizeH="0" baseline="0" noProof="0" dirty="0">
                <a:ln>
                  <a:noFill/>
                </a:ln>
                <a:solidFill>
                  <a:prstClr val="white"/>
                </a:solidFill>
                <a:effectLst/>
                <a:uLnTx/>
                <a:uFillTx/>
                <a:latin typeface="Novecento wide Bold" panose="00000805000000000000" charset="0"/>
                <a:ea typeface="微软雅黑" panose="020B0503020204020204" pitchFamily="34" charset="-122"/>
                <a:cs typeface="Novecento wide Bold" panose="00000805000000000000" charset="0"/>
              </a:rPr>
              <a:t>相关应用 </a:t>
            </a:r>
            <a:endParaRPr kumimoji="0" lang="en-US" altLang="zh-CN" sz="3600" b="1" i="0" u="none" strike="noStrike" kern="1200" cap="none" spc="0" normalizeH="0" baseline="0" noProof="0" dirty="0">
              <a:ln>
                <a:noFill/>
              </a:ln>
              <a:solidFill>
                <a:prstClr val="white"/>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000" b="1" dirty="0">
                <a:solidFill>
                  <a:prstClr val="white"/>
                </a:solidFill>
                <a:latin typeface="Novecento wide Bold" panose="00000805000000000000" charset="0"/>
                <a:ea typeface="微软雅黑" panose="020B0503020204020204" pitchFamily="34" charset="-122"/>
                <a:cs typeface="Novecento wide Bold" panose="00000805000000000000" charset="0"/>
              </a:rPr>
              <a:t>游戏和虚拟现实</a:t>
            </a:r>
            <a:endParaRPr kumimoji="0" lang="en-US" altLang="zh-CN" sz="2000" b="1" i="0" u="none" strike="noStrike" kern="1200" cap="none" spc="0" normalizeH="0" baseline="0" noProof="0" dirty="0">
              <a:ln>
                <a:noFill/>
              </a:ln>
              <a:solidFill>
                <a:prstClr val="white"/>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17" name="文本框 16"/>
          <p:cNvSpPr txBox="1"/>
          <p:nvPr/>
        </p:nvSpPr>
        <p:spPr>
          <a:xfrm>
            <a:off x="5080635" y="3936365"/>
            <a:ext cx="2127250" cy="198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rPr>
              <a:t>Introduction to machine learning</a:t>
            </a:r>
            <a:endPar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34" name="矩形 33"/>
          <p:cNvSpPr/>
          <p:nvPr/>
        </p:nvSpPr>
        <p:spPr>
          <a:xfrm>
            <a:off x="12327890" y="4300855"/>
            <a:ext cx="687070" cy="4019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8" name="矩形 7"/>
          <p:cNvSpPr/>
          <p:nvPr/>
        </p:nvSpPr>
        <p:spPr>
          <a:xfrm>
            <a:off x="2742565" y="-36576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rPr>
              <a:t>rhodeskesi</a:t>
            </a:r>
            <a:endPar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12" name="直接连接符 11"/>
          <p:cNvCxnSpPr/>
          <p:nvPr/>
        </p:nvCxnSpPr>
        <p:spPr>
          <a:xfrm flipH="1">
            <a:off x="2897505" y="-119380"/>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2565" y="169291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9" name="矩形 8"/>
          <p:cNvSpPr/>
          <p:nvPr/>
        </p:nvSpPr>
        <p:spPr>
          <a:xfrm>
            <a:off x="1572895" y="2335530"/>
            <a:ext cx="269430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pic>
        <p:nvPicPr>
          <p:cNvPr id="15" name="图片 14" descr="道具_带框_至纯源石"/>
          <p:cNvPicPr>
            <a:picLocks noChangeAspect="1"/>
          </p:cNvPicPr>
          <p:nvPr/>
        </p:nvPicPr>
        <p:blipFill>
          <a:blip r:embed="rId2">
            <a:grayscl/>
            <a:lum bright="-66000" contrast="12000"/>
          </a:blip>
          <a:stretch>
            <a:fillRect/>
          </a:stretch>
        </p:blipFill>
        <p:spPr>
          <a:xfrm>
            <a:off x="2048510" y="2522220"/>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1838325" y="2918496"/>
            <a:ext cx="2256790" cy="648896"/>
          </a:xfrm>
          <a:prstGeom prst="rect">
            <a:avLst/>
          </a:prstGeom>
          <a:noFill/>
        </p:spPr>
        <p:txBody>
          <a:bodyPr wrap="square" lIns="46990" tIns="46990" rIns="46990" bIns="4699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zh-CN" sz="1800" b="1" kern="100" dirty="0">
                <a:solidFill>
                  <a:schemeClr val="bg1"/>
                </a:solidFill>
                <a:effectLst/>
                <a:ea typeface="微软雅黑" panose="020B0503020204020204" pitchFamily="34" charset="-122"/>
                <a:cs typeface="微软雅黑" panose="020B0503020204020204" pitchFamily="34" charset="-122"/>
              </a:rPr>
              <a:t>游戏开发和角色动画中的深度学习</a:t>
            </a:r>
            <a:endParaRPr kumimoji="0" lang="en-US" altLang="zh-CN" sz="4000" b="1" i="0" u="none" strike="noStrike" kern="1200" cap="none" spc="0" normalizeH="0" baseline="0" noProof="0" dirty="0">
              <a:ln>
                <a:noFill/>
              </a:ln>
              <a:solidFill>
                <a:schemeClr val="bg1"/>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17" name="文本框 16"/>
          <p:cNvSpPr txBox="1"/>
          <p:nvPr/>
        </p:nvSpPr>
        <p:spPr>
          <a:xfrm>
            <a:off x="1838325" y="3812540"/>
            <a:ext cx="2127250" cy="198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rPr>
              <a:t>Introduction to machine learning</a:t>
            </a:r>
            <a:endPar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2" name="标题 1"/>
          <p:cNvSpPr>
            <a:spLocks noGrp="1"/>
          </p:cNvSpPr>
          <p:nvPr>
            <p:ph type="ctrTitle"/>
          </p:nvPr>
        </p:nvSpPr>
        <p:spPr>
          <a:xfrm>
            <a:off x="142875" y="179705"/>
            <a:ext cx="2640330" cy="1202690"/>
          </a:xfrm>
        </p:spPr>
        <p:txBody>
          <a:bodyPr/>
          <a:lstStyle/>
          <a:p>
            <a:r>
              <a:rPr lang="en-US" altLang="zh-CN" sz="2800">
                <a:solidFill>
                  <a:schemeClr val="tx1"/>
                </a:solidFill>
                <a:latin typeface="Novecento wide Bold" panose="00000805000000000000" charset="0"/>
                <a:cs typeface="Novecento wide Bold" panose="00000805000000000000" charset="0"/>
                <a:sym typeface="+mn-ea"/>
              </a:rPr>
              <a:t>TEAM SIX</a:t>
            </a:r>
            <a:br>
              <a:rPr lang="en-US" altLang="zh-CN" sz="2800">
                <a:latin typeface="Novecento wide Medium" panose="00000605000000000000" charset="0"/>
                <a:cs typeface="Novecento wide Medium" panose="00000605000000000000" charset="0"/>
              </a:rPr>
            </a:br>
            <a:r>
              <a:rPr lang="en-US" altLang="zh-CN" sz="1000">
                <a:latin typeface="Novecento wide Medium" panose="00000605000000000000" charset="0"/>
                <a:cs typeface="Novecento wide Medium" panose="00000605000000000000" charset="0"/>
                <a:sym typeface="+mn-ea"/>
              </a:rPr>
              <a:t>Development history and application</a:t>
            </a:r>
            <a:br>
              <a:rPr lang="en-US" altLang="zh-CN" sz="1000">
                <a:latin typeface="Novecento wide Medium" panose="00000605000000000000" charset="0"/>
                <a:cs typeface="Novecento wide Medium" panose="00000605000000000000" charset="0"/>
              </a:rPr>
            </a:br>
            <a:r>
              <a:rPr lang="en-US" altLang="zh-CN" sz="2000">
                <a:latin typeface="Novecento wide Medium" panose="00000605000000000000" charset="0"/>
                <a:cs typeface="Novecento wide Medium" panose="00000605000000000000" charset="0"/>
                <a:sym typeface="+mn-ea"/>
              </a:rPr>
              <a:t>ANALYSIS   AI</a:t>
            </a:r>
            <a:endParaRPr lang="en-US" altLang="zh-CN" sz="2000">
              <a:latin typeface="Novecento wide Bold" panose="00000805000000000000" charset="0"/>
              <a:cs typeface="Novecento wide Bold" panose="00000805000000000000" charset="0"/>
            </a:endParaRPr>
          </a:p>
        </p:txBody>
      </p:sp>
      <p:sp>
        <p:nvSpPr>
          <p:cNvPr id="3" name="副标题 2"/>
          <p:cNvSpPr>
            <a:spLocks noGrp="1"/>
          </p:cNvSpPr>
          <p:nvPr>
            <p:ph type="subTitle" idx="1"/>
          </p:nvPr>
        </p:nvSpPr>
        <p:spPr>
          <a:xfrm>
            <a:off x="8548370" y="6111240"/>
            <a:ext cx="3266440" cy="260350"/>
          </a:xfrm>
        </p:spPr>
        <p:txBody>
          <a:bodyPr>
            <a:normAutofit fontScale="77500"/>
          </a:bodyPr>
          <a:lstStyle/>
          <a:p>
            <a:r>
              <a:rPr lang="en-US" altLang="zh-CN" sz="1200" dirty="0">
                <a:latin typeface="Novecento wide Bold" panose="00000805000000000000" charset="0"/>
                <a:cs typeface="Novecento wide Bold" panose="00000805000000000000" charset="0"/>
              </a:rPr>
              <a:t>Created by team 6</a:t>
            </a:r>
            <a:endParaRPr lang="en-US" altLang="zh-CN" sz="1200" dirty="0">
              <a:latin typeface="Novecento wide Bold" panose="00000805000000000000" charset="0"/>
              <a:cs typeface="Novecento wide Bold" panose="00000805000000000000" charset="0"/>
            </a:endParaRPr>
          </a:p>
        </p:txBody>
      </p:sp>
      <p:sp>
        <p:nvSpPr>
          <p:cNvPr id="5" name="矩形 4"/>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 name="矩形 5"/>
          <p:cNvSpPr/>
          <p:nvPr/>
        </p:nvSpPr>
        <p:spPr>
          <a:xfrm>
            <a:off x="1838325" y="218821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7" name="文本框 6"/>
          <p:cNvSpPr txBox="1"/>
          <p:nvPr/>
        </p:nvSpPr>
        <p:spPr>
          <a:xfrm>
            <a:off x="1936115" y="2134870"/>
            <a:ext cx="1083945" cy="3371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section</a:t>
            </a:r>
            <a:endParaRPr kumimoji="0" lang="en-US" altLang="zh-CN" sz="1600" b="0" i="0" u="none" strike="noStrike" kern="1200" cap="none" spc="0" normalizeH="0" baseline="0" noProof="0" dirty="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10" name="椭圆 9"/>
          <p:cNvSpPr/>
          <p:nvPr/>
        </p:nvSpPr>
        <p:spPr>
          <a:xfrm>
            <a:off x="3965575" y="2424430"/>
            <a:ext cx="182245" cy="182245"/>
          </a:xfrm>
          <a:prstGeom prst="ellipse">
            <a:avLst/>
          </a:prstGeom>
          <a:solidFill>
            <a:schemeClr val="lt1">
              <a:alpha val="69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微软雅黑" panose="020B0503020204020204" pitchFamily="34" charset="-122"/>
              <a:cs typeface="+mn-cs"/>
            </a:endParaRPr>
          </a:p>
        </p:txBody>
      </p:sp>
      <p:cxnSp>
        <p:nvCxnSpPr>
          <p:cNvPr id="14" name="直接连接符 13"/>
          <p:cNvCxnSpPr/>
          <p:nvPr/>
        </p:nvCxnSpPr>
        <p:spPr>
          <a:xfrm>
            <a:off x="8584565" y="6041390"/>
            <a:ext cx="336486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8708390" y="5581015"/>
            <a:ext cx="3705860"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rPr>
              <a:t>Games&amp;Virtual </a:t>
            </a:r>
            <a:r>
              <a:rPr kumimoji="0" lang="en-US" altLang="zh-CN" sz="2400" b="0" i="0" u="none" strike="noStrike" kern="1200" cap="none" spc="0" normalizeH="0" baseline="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rPr>
              <a:t>Reality</a:t>
            </a:r>
            <a:endParaRPr kumimoji="0" lang="en-US" altLang="zh-CN" sz="2400" b="0" i="0" u="none" strike="noStrike" kern="1200" cap="none" spc="0" normalizeH="0" baseline="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3" name="文本框 22"/>
          <p:cNvSpPr txBox="1"/>
          <p:nvPr/>
        </p:nvSpPr>
        <p:spPr>
          <a:xfrm>
            <a:off x="8708390" y="5450840"/>
            <a:ext cx="1856740" cy="3067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title</a:t>
            </a:r>
            <a:endParaRPr kumimoji="0" lang="en-US" altLang="zh-CN" sz="14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25" name="矩形 24"/>
          <p:cNvSpPr/>
          <p:nvPr/>
        </p:nvSpPr>
        <p:spPr>
          <a:xfrm>
            <a:off x="0" y="6203315"/>
            <a:ext cx="238125"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6" name="文本框 25"/>
          <p:cNvSpPr txBox="1"/>
          <p:nvPr/>
        </p:nvSpPr>
        <p:spPr>
          <a:xfrm>
            <a:off x="238125" y="6118860"/>
            <a:ext cx="128397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神经网络(深度学习)</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发展历史与应用</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8" name="椭圆 27"/>
          <p:cNvSpPr/>
          <p:nvPr/>
        </p:nvSpPr>
        <p:spPr>
          <a:xfrm>
            <a:off x="109524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9" name="椭圆 28"/>
          <p:cNvSpPr/>
          <p:nvPr/>
        </p:nvSpPr>
        <p:spPr>
          <a:xfrm>
            <a:off x="111620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0" name="椭圆 29"/>
          <p:cNvSpPr/>
          <p:nvPr/>
        </p:nvSpPr>
        <p:spPr>
          <a:xfrm>
            <a:off x="11371580" y="197933"/>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1" name="椭圆 30"/>
          <p:cNvSpPr/>
          <p:nvPr/>
        </p:nvSpPr>
        <p:spPr>
          <a:xfrm>
            <a:off x="115811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2" name="椭圆 31"/>
          <p:cNvSpPr/>
          <p:nvPr/>
        </p:nvSpPr>
        <p:spPr>
          <a:xfrm>
            <a:off x="117906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cxnSp>
        <p:nvCxnSpPr>
          <p:cNvPr id="33" name="直接连接符 32"/>
          <p:cNvCxnSpPr>
            <a:stCxn id="29" idx="6"/>
            <a:endCxn id="30" idx="2"/>
          </p:cNvCxnSpPr>
          <p:nvPr/>
        </p:nvCxnSpPr>
        <p:spPr>
          <a:xfrm>
            <a:off x="11247755" y="241113"/>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sp>
        <p:nvSpPr>
          <p:cNvPr id="4" name="矩形 3"/>
          <p:cNvSpPr/>
          <p:nvPr/>
        </p:nvSpPr>
        <p:spPr>
          <a:xfrm flipV="1">
            <a:off x="-49530" y="2335530"/>
            <a:ext cx="76200" cy="20904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4" name="矩形 33"/>
          <p:cNvSpPr/>
          <p:nvPr/>
        </p:nvSpPr>
        <p:spPr>
          <a:xfrm>
            <a:off x="8006080" y="5653405"/>
            <a:ext cx="687070" cy="4019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11" name="文本框 10"/>
          <p:cNvSpPr txBox="1"/>
          <p:nvPr/>
        </p:nvSpPr>
        <p:spPr>
          <a:xfrm>
            <a:off x="7373620" y="2125662"/>
            <a:ext cx="20325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br>
              <a:rPr kumimoji="0" lang="zh-CN" altLang="en-US"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rPr>
            </a:br>
            <a:br>
              <a:rPr kumimoji="0" lang="zh-CN" altLang="en-US"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rPr>
            </a:br>
            <a:endParaRPr kumimoji="0" lang="en-US" altLang="zh-CN"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endParaRPr>
          </a:p>
        </p:txBody>
      </p:sp>
      <p:sp>
        <p:nvSpPr>
          <p:cNvPr id="13" name="文本框 12"/>
          <p:cNvSpPr txBox="1"/>
          <p:nvPr/>
        </p:nvSpPr>
        <p:spPr>
          <a:xfrm>
            <a:off x="1080770" y="845820"/>
            <a:ext cx="685165" cy="7683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rPr>
              <a:t>rhodeskesi</a:t>
            </a:r>
            <a:endPar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2" name="文本框 21"/>
          <p:cNvSpPr txBox="1"/>
          <p:nvPr/>
        </p:nvSpPr>
        <p:spPr>
          <a:xfrm>
            <a:off x="5970494" y="781050"/>
            <a:ext cx="5978936" cy="1200329"/>
          </a:xfrm>
          <a:prstGeom prst="rect">
            <a:avLst/>
          </a:prstGeom>
          <a:noFill/>
        </p:spPr>
        <p:txBody>
          <a:bodyPr wrap="square" rtlCol="0">
            <a:spAutoFit/>
          </a:bodyPr>
          <a:lstStyle/>
          <a:p>
            <a:pPr>
              <a:spcBef>
                <a:spcPts val="1470"/>
              </a:spcBef>
              <a:spcAft>
                <a:spcPts val="1470"/>
              </a:spcAft>
            </a:pPr>
            <a:r>
              <a:rPr lang="zh-CN"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深度学习算法产生了更智能、更逼真的视频游戏角色。游戏制作者可以通过在庞大的动作捕捉数据数据集上训练深度神经网络来创建逼真的动画、增强角色行为并创造更加身临其境的游戏体验。</a:t>
            </a:r>
            <a:endParaRPr lang="zh-CN" altLang="zh-CN" sz="1800" dirty="0">
              <a:effectLst/>
              <a:latin typeface="Calibri" panose="020F0502020204030204" pitchFamily="34" charset="0"/>
              <a:ea typeface="宋体" pitchFamily="2" charset="-122"/>
              <a:cs typeface="Times New Roman" panose="02020603050405020304" pitchFamily="18" charset="0"/>
            </a:endParaRPr>
          </a:p>
        </p:txBody>
      </p:sp>
      <p:pic>
        <p:nvPicPr>
          <p:cNvPr id="21" name="图片 20" descr="QQ_1730188619905"/>
          <p:cNvPicPr>
            <a:picLocks noChangeAspect="1"/>
          </p:cNvPicPr>
          <p:nvPr/>
        </p:nvPicPr>
        <p:blipFill>
          <a:blip r:embed="rId3"/>
          <a:srcRect l="16944" r="12624"/>
          <a:stretch>
            <a:fillRect/>
          </a:stretch>
        </p:blipFill>
        <p:spPr>
          <a:xfrm>
            <a:off x="6060440" y="1942465"/>
            <a:ext cx="5815965" cy="34366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12" name="直接连接符 11"/>
          <p:cNvCxnSpPr/>
          <p:nvPr/>
        </p:nvCxnSpPr>
        <p:spPr>
          <a:xfrm flipH="1">
            <a:off x="2897505" y="-119380"/>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2565" y="509397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9" name="矩形 8"/>
          <p:cNvSpPr/>
          <p:nvPr/>
        </p:nvSpPr>
        <p:spPr>
          <a:xfrm>
            <a:off x="1572895" y="2335530"/>
            <a:ext cx="269430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pic>
        <p:nvPicPr>
          <p:cNvPr id="15" name="图片 14" descr="道具_带框_至纯源石"/>
          <p:cNvPicPr>
            <a:picLocks noChangeAspect="1"/>
          </p:cNvPicPr>
          <p:nvPr/>
        </p:nvPicPr>
        <p:blipFill>
          <a:blip r:embed="rId2">
            <a:grayscl/>
            <a:lum bright="-66000" contrast="12000"/>
          </a:blip>
          <a:stretch>
            <a:fillRect/>
          </a:stretch>
        </p:blipFill>
        <p:spPr>
          <a:xfrm>
            <a:off x="2048510" y="2522220"/>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1882775" y="2913734"/>
            <a:ext cx="2256790" cy="648896"/>
          </a:xfrm>
          <a:prstGeom prst="rect">
            <a:avLst/>
          </a:prstGeom>
          <a:noFill/>
        </p:spPr>
        <p:txBody>
          <a:bodyPr wrap="square" lIns="46990" tIns="46990" rIns="46990" bIns="4699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zh-CN" sz="1800" b="1" kern="100" dirty="0">
                <a:solidFill>
                  <a:schemeClr val="bg1"/>
                </a:solidFill>
                <a:effectLst/>
                <a:ea typeface="微软雅黑" panose="020B0503020204020204" pitchFamily="34" charset="-122"/>
                <a:cs typeface="微软雅黑" panose="020B0503020204020204" pitchFamily="34" charset="-122"/>
              </a:rPr>
              <a:t>游戏</a:t>
            </a:r>
            <a:r>
              <a:rPr lang="en-US" altLang="zh-CN" sz="1800" b="1" kern="100" dirty="0">
                <a:solidFill>
                  <a:schemeClr val="bg1"/>
                </a:solidFill>
                <a:effectLst/>
                <a:ea typeface="微软雅黑" panose="020B0503020204020204" pitchFamily="34" charset="-122"/>
                <a:cs typeface="微软雅黑" panose="020B0503020204020204" pitchFamily="34" charset="-122"/>
              </a:rPr>
              <a:t>AI</a:t>
            </a:r>
            <a:r>
              <a:rPr lang="zh-CN" altLang="zh-CN" sz="1800" b="1" kern="100" dirty="0">
                <a:solidFill>
                  <a:schemeClr val="bg1"/>
                </a:solidFill>
                <a:effectLst/>
                <a:ea typeface="微软雅黑" panose="020B0503020204020204" pitchFamily="34" charset="-122"/>
                <a:cs typeface="微软雅黑" panose="020B0503020204020204" pitchFamily="34" charset="-122"/>
              </a:rPr>
              <a:t>和决策的深度强化学习</a:t>
            </a:r>
            <a:endParaRPr kumimoji="0" lang="en-US" altLang="zh-CN" sz="4000" b="1" i="0" u="none" strike="noStrike" kern="1200" cap="none" spc="0" normalizeH="0" baseline="0" noProof="0" dirty="0">
              <a:ln>
                <a:noFill/>
              </a:ln>
              <a:solidFill>
                <a:schemeClr val="bg1"/>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17" name="文本框 16"/>
          <p:cNvSpPr txBox="1"/>
          <p:nvPr/>
        </p:nvSpPr>
        <p:spPr>
          <a:xfrm>
            <a:off x="1838325" y="3812540"/>
            <a:ext cx="2127250" cy="198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rPr>
              <a:t>Introduction to machine learning</a:t>
            </a:r>
            <a:endPar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2" name="标题 1"/>
          <p:cNvSpPr>
            <a:spLocks noGrp="1"/>
          </p:cNvSpPr>
          <p:nvPr>
            <p:ph type="ctrTitle"/>
          </p:nvPr>
        </p:nvSpPr>
        <p:spPr>
          <a:xfrm>
            <a:off x="142875" y="179705"/>
            <a:ext cx="2640330" cy="1202690"/>
          </a:xfrm>
        </p:spPr>
        <p:txBody>
          <a:bodyPr/>
          <a:lstStyle/>
          <a:p>
            <a:r>
              <a:rPr lang="en-US" altLang="zh-CN" sz="2800">
                <a:solidFill>
                  <a:schemeClr val="tx1"/>
                </a:solidFill>
                <a:latin typeface="Novecento wide Bold" panose="00000805000000000000" charset="0"/>
                <a:cs typeface="Novecento wide Bold" panose="00000805000000000000" charset="0"/>
                <a:sym typeface="+mn-ea"/>
              </a:rPr>
              <a:t>TEAM SIX</a:t>
            </a:r>
            <a:br>
              <a:rPr lang="en-US" altLang="zh-CN" sz="2800">
                <a:latin typeface="Novecento wide Medium" panose="00000605000000000000" charset="0"/>
                <a:cs typeface="Novecento wide Medium" panose="00000605000000000000" charset="0"/>
              </a:rPr>
            </a:br>
            <a:r>
              <a:rPr lang="en-US" altLang="zh-CN" sz="1000">
                <a:latin typeface="Novecento wide Medium" panose="00000605000000000000" charset="0"/>
                <a:cs typeface="Novecento wide Medium" panose="00000605000000000000" charset="0"/>
                <a:sym typeface="+mn-ea"/>
              </a:rPr>
              <a:t>Development history and application</a:t>
            </a:r>
            <a:br>
              <a:rPr lang="en-US" altLang="zh-CN" sz="1000">
                <a:latin typeface="Novecento wide Medium" panose="00000605000000000000" charset="0"/>
                <a:cs typeface="Novecento wide Medium" panose="00000605000000000000" charset="0"/>
              </a:rPr>
            </a:br>
            <a:r>
              <a:rPr lang="en-US" altLang="zh-CN" sz="2000">
                <a:latin typeface="Novecento wide Medium" panose="00000605000000000000" charset="0"/>
                <a:cs typeface="Novecento wide Medium" panose="00000605000000000000" charset="0"/>
                <a:sym typeface="+mn-ea"/>
              </a:rPr>
              <a:t>ANALYSIS   AI</a:t>
            </a:r>
            <a:endParaRPr lang="en-US" altLang="zh-CN" sz="2000">
              <a:latin typeface="Novecento wide Bold" panose="00000805000000000000" charset="0"/>
              <a:cs typeface="Novecento wide Bold" panose="00000805000000000000" charset="0"/>
            </a:endParaRPr>
          </a:p>
        </p:txBody>
      </p:sp>
      <p:sp>
        <p:nvSpPr>
          <p:cNvPr id="3" name="副标题 2"/>
          <p:cNvSpPr>
            <a:spLocks noGrp="1"/>
          </p:cNvSpPr>
          <p:nvPr>
            <p:ph type="subTitle" idx="1"/>
          </p:nvPr>
        </p:nvSpPr>
        <p:spPr>
          <a:xfrm>
            <a:off x="8548370" y="6111240"/>
            <a:ext cx="3266440" cy="260350"/>
          </a:xfrm>
        </p:spPr>
        <p:txBody>
          <a:bodyPr>
            <a:normAutofit fontScale="97500"/>
          </a:bodyPr>
          <a:lstStyle/>
          <a:p>
            <a:r>
              <a:rPr lang="en-US" altLang="zh-CN" sz="1200">
                <a:latin typeface="Novecento wide Medium" panose="00000605000000000000" charset="0"/>
                <a:cs typeface="Novecento wide Medium" panose="00000605000000000000" charset="0"/>
              </a:rPr>
              <a:t>POWERED BY </a:t>
            </a:r>
            <a:r>
              <a:rPr lang="en-US" altLang="zh-CN" sz="1200">
                <a:latin typeface="Novecento wide Bold" panose="00000805000000000000" charset="0"/>
                <a:cs typeface="Novecento wide Bold" panose="00000805000000000000" charset="0"/>
              </a:rPr>
              <a:t>RHINE LAB</a:t>
            </a:r>
            <a:endParaRPr lang="en-US" altLang="zh-CN" sz="1200">
              <a:latin typeface="Novecento wide Bold" panose="00000805000000000000" charset="0"/>
              <a:cs typeface="Novecento wide Bold" panose="00000805000000000000" charset="0"/>
            </a:endParaRPr>
          </a:p>
        </p:txBody>
      </p:sp>
      <p:sp>
        <p:nvSpPr>
          <p:cNvPr id="5" name="矩形 4"/>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 name="矩形 5"/>
          <p:cNvSpPr/>
          <p:nvPr/>
        </p:nvSpPr>
        <p:spPr>
          <a:xfrm>
            <a:off x="1838325" y="218821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7" name="文本框 6"/>
          <p:cNvSpPr txBox="1"/>
          <p:nvPr/>
        </p:nvSpPr>
        <p:spPr>
          <a:xfrm>
            <a:off x="1936115" y="2134870"/>
            <a:ext cx="1083945" cy="3371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section</a:t>
            </a:r>
            <a:endParaRPr kumimoji="0" lang="en-US" altLang="zh-CN" sz="16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10" name="椭圆 9"/>
          <p:cNvSpPr/>
          <p:nvPr/>
        </p:nvSpPr>
        <p:spPr>
          <a:xfrm>
            <a:off x="3965575" y="2424430"/>
            <a:ext cx="182245" cy="182245"/>
          </a:xfrm>
          <a:prstGeom prst="ellipse">
            <a:avLst/>
          </a:prstGeom>
          <a:solidFill>
            <a:schemeClr val="lt1">
              <a:alpha val="69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微软雅黑" panose="020B0503020204020204" pitchFamily="34" charset="-122"/>
              <a:cs typeface="+mn-cs"/>
            </a:endParaRPr>
          </a:p>
        </p:txBody>
      </p:sp>
      <p:sp>
        <p:nvSpPr>
          <p:cNvPr id="25" name="矩形 24"/>
          <p:cNvSpPr/>
          <p:nvPr/>
        </p:nvSpPr>
        <p:spPr>
          <a:xfrm>
            <a:off x="0" y="6203315"/>
            <a:ext cx="238125"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6" name="文本框 25"/>
          <p:cNvSpPr txBox="1"/>
          <p:nvPr/>
        </p:nvSpPr>
        <p:spPr>
          <a:xfrm>
            <a:off x="238125" y="6118860"/>
            <a:ext cx="128397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神经网络(深度学习)</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发展历史与应用</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8" name="椭圆 27"/>
          <p:cNvSpPr/>
          <p:nvPr/>
        </p:nvSpPr>
        <p:spPr>
          <a:xfrm>
            <a:off x="1090485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9" name="椭圆 28"/>
          <p:cNvSpPr/>
          <p:nvPr/>
        </p:nvSpPr>
        <p:spPr>
          <a:xfrm>
            <a:off x="1111440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0" name="椭圆 29"/>
          <p:cNvSpPr/>
          <p:nvPr/>
        </p:nvSpPr>
        <p:spPr>
          <a:xfrm>
            <a:off x="11323955" y="272920"/>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1" name="椭圆 30"/>
          <p:cNvSpPr/>
          <p:nvPr/>
        </p:nvSpPr>
        <p:spPr>
          <a:xfrm>
            <a:off x="1153350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2" name="椭圆 31"/>
          <p:cNvSpPr/>
          <p:nvPr/>
        </p:nvSpPr>
        <p:spPr>
          <a:xfrm>
            <a:off x="1174305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cxnSp>
        <p:nvCxnSpPr>
          <p:cNvPr id="33" name="直接连接符 32"/>
          <p:cNvCxnSpPr/>
          <p:nvPr/>
        </p:nvCxnSpPr>
        <p:spPr>
          <a:xfrm>
            <a:off x="11200130" y="315783"/>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sp>
        <p:nvSpPr>
          <p:cNvPr id="4" name="矩形 3"/>
          <p:cNvSpPr/>
          <p:nvPr/>
        </p:nvSpPr>
        <p:spPr>
          <a:xfrm flipV="1">
            <a:off x="-49530" y="2335530"/>
            <a:ext cx="76200" cy="20904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7" name="矩形 36"/>
          <p:cNvSpPr/>
          <p:nvPr/>
        </p:nvSpPr>
        <p:spPr>
          <a:xfrm>
            <a:off x="10568940" y="4114800"/>
            <a:ext cx="755015" cy="88265"/>
          </a:xfrm>
          <a:prstGeom prst="rect">
            <a:avLst/>
          </a:prstGeom>
          <a:solidFill>
            <a:schemeClr val="bg1">
              <a:alpha val="62000"/>
            </a:scheme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8" name="矩形 37"/>
          <p:cNvSpPr/>
          <p:nvPr/>
        </p:nvSpPr>
        <p:spPr>
          <a:xfrm>
            <a:off x="10923905" y="4266565"/>
            <a:ext cx="755015" cy="88265"/>
          </a:xfrm>
          <a:prstGeom prst="rect">
            <a:avLst/>
          </a:prstGeom>
          <a:solidFill>
            <a:schemeClr val="accent3">
              <a:alpha val="62000"/>
            </a:schemeClr>
          </a:solidFill>
          <a:effectLst/>
          <a:scene3d>
            <a:camera prst="perspectiveLeft">
              <a:rot lat="600000" lon="1200000" rev="0"/>
            </a:camera>
            <a:lightRig rig="threePt" dir="t"/>
          </a:scene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9" name="矩形 38"/>
          <p:cNvSpPr/>
          <p:nvPr/>
        </p:nvSpPr>
        <p:spPr>
          <a:xfrm>
            <a:off x="10568940" y="4418330"/>
            <a:ext cx="755015" cy="88265"/>
          </a:xfrm>
          <a:prstGeom prst="rect">
            <a:avLst/>
          </a:prstGeom>
          <a:solidFill>
            <a:schemeClr val="bg1">
              <a:alpha val="62000"/>
            </a:scheme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0" name="矩形 39"/>
          <p:cNvSpPr/>
          <p:nvPr/>
        </p:nvSpPr>
        <p:spPr>
          <a:xfrm>
            <a:off x="10568940" y="4570095"/>
            <a:ext cx="755015" cy="88265"/>
          </a:xfrm>
          <a:prstGeom prst="rect">
            <a:avLst/>
          </a:prstGeom>
          <a:solidFill>
            <a:srgbClr val="92D050">
              <a:alpha val="62000"/>
            </a:srgb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1" name="矩形 40"/>
          <p:cNvSpPr/>
          <p:nvPr/>
        </p:nvSpPr>
        <p:spPr>
          <a:xfrm>
            <a:off x="10923905" y="4707255"/>
            <a:ext cx="755015" cy="88265"/>
          </a:xfrm>
          <a:prstGeom prst="rect">
            <a:avLst/>
          </a:prstGeom>
          <a:solidFill>
            <a:schemeClr val="accent3">
              <a:alpha val="62000"/>
            </a:schemeClr>
          </a:solidFill>
          <a:effectLst/>
          <a:scene3d>
            <a:camera prst="perspectiveLeft">
              <a:rot lat="600000" lon="1200000" rev="0"/>
            </a:camera>
            <a:lightRig rig="threePt" dir="t"/>
          </a:scene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2" name="矩形 41"/>
          <p:cNvSpPr/>
          <p:nvPr/>
        </p:nvSpPr>
        <p:spPr>
          <a:xfrm>
            <a:off x="10568940" y="4844415"/>
            <a:ext cx="755015" cy="88265"/>
          </a:xfrm>
          <a:prstGeom prst="rect">
            <a:avLst/>
          </a:prstGeom>
          <a:solidFill>
            <a:schemeClr val="dk1">
              <a:alpha val="62000"/>
            </a:schemeClr>
          </a:solidFill>
          <a:ln>
            <a:noFill/>
          </a:ln>
          <a:effectLst/>
          <a:scene3d>
            <a:camera prst="perspectiveLeft">
              <a:rot lat="600000" lon="1200000" rev="0"/>
            </a:camera>
            <a:lightRig rig="threePt" dir="t"/>
          </a:scene3d>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3" name="矩形 42"/>
          <p:cNvSpPr/>
          <p:nvPr/>
        </p:nvSpPr>
        <p:spPr>
          <a:xfrm>
            <a:off x="6623685" y="5139055"/>
            <a:ext cx="3305175" cy="128905"/>
          </a:xfrm>
          <a:prstGeom prst="rect">
            <a:avLst/>
          </a:prstGeom>
          <a:solidFill>
            <a:schemeClr val="bg1">
              <a:alpha val="62000"/>
            </a:scheme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44" name="矩形 43"/>
          <p:cNvSpPr/>
          <p:nvPr/>
        </p:nvSpPr>
        <p:spPr>
          <a:xfrm>
            <a:off x="5163820" y="3422650"/>
            <a:ext cx="134620" cy="872490"/>
          </a:xfrm>
          <a:prstGeom prst="rect">
            <a:avLst/>
          </a:prstGeom>
          <a:solidFill>
            <a:schemeClr val="dk1"/>
          </a:solidFill>
          <a:effectLst/>
          <a:scene3d>
            <a:camera prst="perspectiveLeft">
              <a:rot lat="0" lon="1200000" rev="0"/>
            </a:camera>
            <a:lightRig rig="threePt" dir="t"/>
          </a:scene3d>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pic>
        <p:nvPicPr>
          <p:cNvPr id="47" name="图片 46" descr="网格"/>
          <p:cNvPicPr>
            <a:picLocks noChangeAspect="1"/>
          </p:cNvPicPr>
          <p:nvPr/>
        </p:nvPicPr>
        <p:blipFill>
          <a:blip r:embed="rId3">
            <a:alphaModFix amt="20000"/>
          </a:blip>
          <a:srcRect l="43434" b="-2768"/>
          <a:stretch>
            <a:fillRect/>
          </a:stretch>
        </p:blipFill>
        <p:spPr>
          <a:xfrm>
            <a:off x="5813425" y="1017270"/>
            <a:ext cx="5859145" cy="5988050"/>
          </a:xfrm>
          <a:prstGeom prst="rect">
            <a:avLst/>
          </a:prstGeom>
          <a:scene3d>
            <a:camera prst="perspectiveLeft"/>
            <a:lightRig rig="threePt" dir="t"/>
          </a:scene3d>
        </p:spPr>
      </p:pic>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rPr>
              <a:t>rhodeskesi</a:t>
            </a:r>
            <a:endPar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1" name="文本框 20"/>
          <p:cNvSpPr txBox="1"/>
          <p:nvPr/>
        </p:nvSpPr>
        <p:spPr>
          <a:xfrm>
            <a:off x="5573506" y="514558"/>
            <a:ext cx="5626623" cy="1200329"/>
          </a:xfrm>
          <a:prstGeom prst="rect">
            <a:avLst/>
          </a:prstGeom>
          <a:noFill/>
        </p:spPr>
        <p:txBody>
          <a:bodyPr wrap="square" rtlCol="0">
            <a:spAutoFit/>
          </a:bodyPr>
          <a:lstStyle/>
          <a:p>
            <a:pPr>
              <a:spcBef>
                <a:spcPts val="1470"/>
              </a:spcBef>
              <a:spcAft>
                <a:spcPts val="1470"/>
              </a:spcAft>
            </a:pPr>
            <a:r>
              <a:rPr lang="zh-CN"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深度强化学习通过让代理通过与环境的接触来学习和增强他们的游戏玩法，从而改变了游戏</a:t>
            </a:r>
            <a:r>
              <a:rPr lang="en-US"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 AI</a:t>
            </a:r>
            <a:r>
              <a:rPr lang="zh-CN"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。在游戏</a:t>
            </a:r>
            <a:r>
              <a:rPr lang="en-US"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 AI </a:t>
            </a:r>
            <a:r>
              <a:rPr lang="zh-CN"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中使用深度学习算法可以理解最佳策略、适应各种游戏环境以及具有挑战性和迷人的游戏。</a:t>
            </a:r>
            <a:endParaRPr kumimoji="0" lang="en-US" altLang="zh-CN" sz="1800" b="0" i="0" u="none" strike="noStrike" kern="1200" cap="none" spc="0" normalizeH="0" baseline="0" noProof="0" dirty="0">
              <a:ln>
                <a:noFill/>
              </a:ln>
              <a:solidFill>
                <a:srgbClr val="374151"/>
              </a:solidFill>
              <a:effectLst/>
              <a:uLnTx/>
              <a:uFillTx/>
              <a:latin typeface="Söhne"/>
              <a:ea typeface="微软雅黑" panose="020B0503020204020204" pitchFamily="34" charset="-122"/>
              <a:cs typeface="+mn-cs"/>
            </a:endParaRPr>
          </a:p>
        </p:txBody>
      </p:sp>
      <p:pic>
        <p:nvPicPr>
          <p:cNvPr id="22" name="图片 21" descr="QQ_1730189087560"/>
          <p:cNvPicPr>
            <a:picLocks noChangeAspect="1"/>
          </p:cNvPicPr>
          <p:nvPr/>
        </p:nvPicPr>
        <p:blipFill>
          <a:blip r:embed="rId4"/>
          <a:stretch>
            <a:fillRect/>
          </a:stretch>
        </p:blipFill>
        <p:spPr>
          <a:xfrm>
            <a:off x="5637530" y="2048510"/>
            <a:ext cx="4900930" cy="273939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12" name="直接连接符 11"/>
          <p:cNvCxnSpPr/>
          <p:nvPr/>
        </p:nvCxnSpPr>
        <p:spPr>
          <a:xfrm flipH="1">
            <a:off x="2897505" y="-119380"/>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2565" y="169291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9" name="矩形 8"/>
          <p:cNvSpPr/>
          <p:nvPr/>
        </p:nvSpPr>
        <p:spPr>
          <a:xfrm>
            <a:off x="1572895" y="2335530"/>
            <a:ext cx="269430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pic>
        <p:nvPicPr>
          <p:cNvPr id="15" name="图片 14" descr="道具_带框_至纯源石"/>
          <p:cNvPicPr>
            <a:picLocks noChangeAspect="1"/>
          </p:cNvPicPr>
          <p:nvPr/>
        </p:nvPicPr>
        <p:blipFill>
          <a:blip r:embed="rId2">
            <a:grayscl/>
            <a:lum bright="-66000" contrast="12000"/>
          </a:blip>
          <a:stretch>
            <a:fillRect/>
          </a:stretch>
        </p:blipFill>
        <p:spPr>
          <a:xfrm>
            <a:off x="2048510" y="2522220"/>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1838325" y="2918496"/>
            <a:ext cx="2256790" cy="648896"/>
          </a:xfrm>
          <a:prstGeom prst="rect">
            <a:avLst/>
          </a:prstGeom>
          <a:noFill/>
        </p:spPr>
        <p:txBody>
          <a:bodyPr wrap="square" lIns="46990" tIns="46990" rIns="46990" bIns="46990" rtlCol="0" anchor="ctr" anchorCtr="0">
            <a:spAutoFit/>
          </a:bodyPr>
          <a:lstStyle/>
          <a:p>
            <a:r>
              <a:rPr lang="zh-CN" altLang="zh-CN" sz="1800" b="1" dirty="0">
                <a:solidFill>
                  <a:schemeClr val="bg1"/>
                </a:solidFill>
                <a:effectLst/>
                <a:latin typeface="宋体" pitchFamily="2" charset="-122"/>
                <a:ea typeface="微软雅黑" panose="020B0503020204020204" pitchFamily="34" charset="-122"/>
                <a:cs typeface="微软雅黑" panose="020B0503020204020204" pitchFamily="34" charset="-122"/>
              </a:rPr>
              <a:t>虚拟现实和增强现实体验中的应用</a:t>
            </a:r>
            <a:endParaRPr lang="zh-CN" altLang="zh-CN" sz="1800" b="1" dirty="0">
              <a:solidFill>
                <a:schemeClr val="bg1"/>
              </a:solidFill>
              <a:effectLst/>
              <a:latin typeface="宋体" pitchFamily="2" charset="-122"/>
              <a:ea typeface="宋体" pitchFamily="2" charset="-122"/>
            </a:endParaRPr>
          </a:p>
        </p:txBody>
      </p:sp>
      <p:sp>
        <p:nvSpPr>
          <p:cNvPr id="17" name="文本框 16"/>
          <p:cNvSpPr txBox="1"/>
          <p:nvPr/>
        </p:nvSpPr>
        <p:spPr>
          <a:xfrm>
            <a:off x="1838325" y="3812540"/>
            <a:ext cx="2127250" cy="198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rPr>
              <a:t>Introduction to machine learning</a:t>
            </a:r>
            <a:endParaRPr kumimoji="0" lang="en-US" altLang="zh-CN" sz="700" b="0" i="0" u="none" strike="noStrike" kern="1200" cap="none" spc="0" normalizeH="0" baseline="0" noProof="0">
              <a:ln>
                <a:noFill/>
              </a:ln>
              <a:solidFill>
                <a:prstClr val="white">
                  <a:lumMod val="65000"/>
                </a:prstClr>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2" name="标题 1"/>
          <p:cNvSpPr>
            <a:spLocks noGrp="1"/>
          </p:cNvSpPr>
          <p:nvPr>
            <p:ph type="ctrTitle"/>
          </p:nvPr>
        </p:nvSpPr>
        <p:spPr>
          <a:xfrm>
            <a:off x="142875" y="179705"/>
            <a:ext cx="2640330" cy="1202690"/>
          </a:xfrm>
        </p:spPr>
        <p:txBody>
          <a:bodyPr/>
          <a:lstStyle/>
          <a:p>
            <a:r>
              <a:rPr lang="en-US" altLang="zh-CN" sz="2800">
                <a:solidFill>
                  <a:schemeClr val="tx1"/>
                </a:solidFill>
                <a:latin typeface="Novecento wide Bold" panose="00000805000000000000" charset="0"/>
                <a:cs typeface="Novecento wide Bold" panose="00000805000000000000" charset="0"/>
                <a:sym typeface="+mn-ea"/>
              </a:rPr>
              <a:t>TEAM SIX</a:t>
            </a:r>
            <a:br>
              <a:rPr lang="en-US" altLang="zh-CN" sz="2800">
                <a:latin typeface="Novecento wide Medium" panose="00000605000000000000" charset="0"/>
                <a:cs typeface="Novecento wide Medium" panose="00000605000000000000" charset="0"/>
              </a:rPr>
            </a:br>
            <a:r>
              <a:rPr lang="en-US" altLang="zh-CN" sz="1000">
                <a:latin typeface="Novecento wide Medium" panose="00000605000000000000" charset="0"/>
                <a:cs typeface="Novecento wide Medium" panose="00000605000000000000" charset="0"/>
                <a:sym typeface="+mn-ea"/>
              </a:rPr>
              <a:t>Development history and application</a:t>
            </a:r>
            <a:br>
              <a:rPr lang="en-US" altLang="zh-CN" sz="1000">
                <a:latin typeface="Novecento wide Medium" panose="00000605000000000000" charset="0"/>
                <a:cs typeface="Novecento wide Medium" panose="00000605000000000000" charset="0"/>
              </a:rPr>
            </a:br>
            <a:r>
              <a:rPr lang="en-US" altLang="zh-CN" sz="2000">
                <a:solidFill>
                  <a:schemeClr val="tx1"/>
                </a:solidFill>
                <a:latin typeface="Novecento wide Medium" panose="00000605000000000000" charset="0"/>
                <a:cs typeface="Novecento wide Medium" panose="00000605000000000000" charset="0"/>
                <a:sym typeface="+mn-ea"/>
              </a:rPr>
              <a:t>ANALYSIS   AI</a:t>
            </a:r>
            <a:endParaRPr lang="en-US" altLang="zh-CN" sz="2000">
              <a:solidFill>
                <a:schemeClr val="tx1"/>
              </a:solidFill>
              <a:latin typeface="Novecento wide Medium" panose="00000605000000000000" charset="0"/>
              <a:cs typeface="Novecento wide Medium" panose="00000605000000000000" charset="0"/>
              <a:sym typeface="+mn-ea"/>
            </a:endParaRPr>
          </a:p>
        </p:txBody>
      </p:sp>
      <p:sp>
        <p:nvSpPr>
          <p:cNvPr id="3" name="副标题 2"/>
          <p:cNvSpPr>
            <a:spLocks noGrp="1"/>
          </p:cNvSpPr>
          <p:nvPr>
            <p:ph type="subTitle" idx="1"/>
          </p:nvPr>
        </p:nvSpPr>
        <p:spPr>
          <a:xfrm>
            <a:off x="8548370" y="6111240"/>
            <a:ext cx="3266440" cy="260350"/>
          </a:xfrm>
        </p:spPr>
        <p:txBody>
          <a:bodyPr>
            <a:normAutofit fontScale="77500"/>
          </a:bodyPr>
          <a:lstStyle/>
          <a:p>
            <a:r>
              <a:rPr lang="en-US" altLang="zh-CN" sz="1200" dirty="0">
                <a:latin typeface="Novecento wide Bold" panose="00000805000000000000" charset="0"/>
                <a:cs typeface="Novecento wide Bold" panose="00000805000000000000" charset="0"/>
              </a:rPr>
              <a:t>Created by team 6</a:t>
            </a:r>
            <a:endParaRPr lang="en-US" altLang="zh-CN" sz="1200" dirty="0">
              <a:latin typeface="Novecento wide Bold" panose="00000805000000000000" charset="0"/>
              <a:cs typeface="Novecento wide Bold" panose="00000805000000000000" charset="0"/>
            </a:endParaRPr>
          </a:p>
        </p:txBody>
      </p:sp>
      <p:sp>
        <p:nvSpPr>
          <p:cNvPr id="5" name="矩形 4"/>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6" name="矩形 5"/>
          <p:cNvSpPr/>
          <p:nvPr/>
        </p:nvSpPr>
        <p:spPr>
          <a:xfrm>
            <a:off x="1838325" y="218821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7" name="文本框 6"/>
          <p:cNvSpPr txBox="1"/>
          <p:nvPr/>
        </p:nvSpPr>
        <p:spPr>
          <a:xfrm>
            <a:off x="1936115" y="2134870"/>
            <a:ext cx="1083945" cy="33718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section</a:t>
            </a:r>
            <a:endParaRPr kumimoji="0" lang="en-US" altLang="zh-CN" sz="1600" b="0" i="0" u="none" strike="noStrike" kern="1200" cap="none" spc="0" normalizeH="0" baseline="0" noProof="0" dirty="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10" name="椭圆 9"/>
          <p:cNvSpPr/>
          <p:nvPr/>
        </p:nvSpPr>
        <p:spPr>
          <a:xfrm>
            <a:off x="3965575" y="2424430"/>
            <a:ext cx="182245" cy="182245"/>
          </a:xfrm>
          <a:prstGeom prst="ellipse">
            <a:avLst/>
          </a:prstGeom>
          <a:solidFill>
            <a:schemeClr val="lt1">
              <a:alpha val="69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微软雅黑" panose="020B0503020204020204" pitchFamily="34" charset="-122"/>
              <a:cs typeface="+mn-cs"/>
            </a:endParaRPr>
          </a:p>
        </p:txBody>
      </p:sp>
      <p:cxnSp>
        <p:nvCxnSpPr>
          <p:cNvPr id="14" name="直接连接符 13"/>
          <p:cNvCxnSpPr/>
          <p:nvPr/>
        </p:nvCxnSpPr>
        <p:spPr>
          <a:xfrm>
            <a:off x="8584565" y="6041390"/>
            <a:ext cx="336486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8708390" y="5581015"/>
            <a:ext cx="364426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Games&amp;Virtual </a:t>
            </a:r>
            <a:r>
              <a:rPr lang="en-US" altLang="zh-CN" sz="240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Reality</a:t>
            </a:r>
            <a:endParaRPr kumimoji="0" lang="en-US" altLang="zh-CN" sz="2400" b="0" i="0" u="none" strike="noStrike" kern="1200" cap="none" spc="0" normalizeH="0" baseline="0" noProof="0" dirty="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3" name="文本框 22"/>
          <p:cNvSpPr txBox="1"/>
          <p:nvPr/>
        </p:nvSpPr>
        <p:spPr>
          <a:xfrm>
            <a:off x="8708390" y="5450840"/>
            <a:ext cx="1856740" cy="3067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rPr>
              <a:t>title</a:t>
            </a:r>
            <a:endParaRPr kumimoji="0" lang="en-US" altLang="zh-CN" sz="1400" b="0" i="0" u="none" strike="noStrike" kern="1200" cap="none" spc="0" normalizeH="0" baseline="0" noProof="0">
              <a:ln>
                <a:noFill/>
              </a:ln>
              <a:solidFill>
                <a:prstClr val="black"/>
              </a:solidFill>
              <a:effectLst/>
              <a:uLnTx/>
              <a:uFillTx/>
              <a:latin typeface="Novecento wide Medium" panose="00000605000000000000" charset="0"/>
              <a:ea typeface="微软雅黑" panose="020B0503020204020204" pitchFamily="34" charset="-122"/>
              <a:cs typeface="Novecento wide Medium" panose="00000605000000000000" charset="0"/>
            </a:endParaRPr>
          </a:p>
        </p:txBody>
      </p:sp>
      <p:sp>
        <p:nvSpPr>
          <p:cNvPr id="25" name="矩形 24"/>
          <p:cNvSpPr/>
          <p:nvPr/>
        </p:nvSpPr>
        <p:spPr>
          <a:xfrm>
            <a:off x="0" y="6203315"/>
            <a:ext cx="238125"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6" name="文本框 25"/>
          <p:cNvSpPr txBox="1"/>
          <p:nvPr/>
        </p:nvSpPr>
        <p:spPr>
          <a:xfrm>
            <a:off x="238125" y="6118860"/>
            <a:ext cx="128397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rPr>
              <a:t>神经网络(深度学习)</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rPr>
              <a:t>发展历史与应用</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8" name="椭圆 27"/>
          <p:cNvSpPr/>
          <p:nvPr/>
        </p:nvSpPr>
        <p:spPr>
          <a:xfrm>
            <a:off x="109524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29" name="椭圆 28"/>
          <p:cNvSpPr/>
          <p:nvPr/>
        </p:nvSpPr>
        <p:spPr>
          <a:xfrm>
            <a:off x="111620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0" name="椭圆 29"/>
          <p:cNvSpPr/>
          <p:nvPr/>
        </p:nvSpPr>
        <p:spPr>
          <a:xfrm>
            <a:off x="11371580" y="197933"/>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1" name="椭圆 30"/>
          <p:cNvSpPr/>
          <p:nvPr/>
        </p:nvSpPr>
        <p:spPr>
          <a:xfrm>
            <a:off x="115811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2" name="椭圆 31"/>
          <p:cNvSpPr/>
          <p:nvPr/>
        </p:nvSpPr>
        <p:spPr>
          <a:xfrm>
            <a:off x="117906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cxnSp>
        <p:nvCxnSpPr>
          <p:cNvPr id="33" name="直接连接符 32"/>
          <p:cNvCxnSpPr>
            <a:stCxn id="29" idx="6"/>
            <a:endCxn id="30" idx="2"/>
          </p:cNvCxnSpPr>
          <p:nvPr/>
        </p:nvCxnSpPr>
        <p:spPr>
          <a:xfrm>
            <a:off x="11247755" y="241113"/>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sp>
        <p:nvSpPr>
          <p:cNvPr id="4" name="矩形 3"/>
          <p:cNvSpPr/>
          <p:nvPr/>
        </p:nvSpPr>
        <p:spPr>
          <a:xfrm flipV="1">
            <a:off x="-49530" y="2335530"/>
            <a:ext cx="76200" cy="20904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34" name="矩形 33"/>
          <p:cNvSpPr/>
          <p:nvPr/>
        </p:nvSpPr>
        <p:spPr>
          <a:xfrm>
            <a:off x="8006080" y="5653405"/>
            <a:ext cx="687070" cy="4019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sp>
        <p:nvSpPr>
          <p:cNvPr id="11" name="文本框 10"/>
          <p:cNvSpPr txBox="1"/>
          <p:nvPr/>
        </p:nvSpPr>
        <p:spPr>
          <a:xfrm>
            <a:off x="7373620" y="2125662"/>
            <a:ext cx="20325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br>
              <a:rPr kumimoji="0" lang="zh-CN" altLang="en-US"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rPr>
            </a:br>
            <a:br>
              <a:rPr kumimoji="0" lang="zh-CN" altLang="en-US"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rPr>
            </a:br>
            <a:endParaRPr kumimoji="0" lang="en-US" altLang="zh-CN" sz="1800" b="0" i="0" u="none" strike="noStrike" kern="1200" cap="none" spc="0" normalizeH="0" baseline="0" noProof="0" dirty="0">
              <a:ln>
                <a:noFill/>
              </a:ln>
              <a:solidFill>
                <a:prstClr val="black"/>
              </a:solidFill>
              <a:effectLst/>
              <a:highlight>
                <a:srgbClr val="FFFF00"/>
              </a:highlight>
              <a:uLnTx/>
              <a:uFillTx/>
              <a:latin typeface="Calibri"/>
              <a:ea typeface="微软雅黑" panose="020B0503020204020204" pitchFamily="34" charset="-122"/>
              <a:cs typeface="+mn-cs"/>
              <a:sym typeface="+mn-ea"/>
            </a:endParaRPr>
          </a:p>
        </p:txBody>
      </p:sp>
      <p:sp>
        <p:nvSpPr>
          <p:cNvPr id="13" name="文本框 12"/>
          <p:cNvSpPr txBox="1"/>
          <p:nvPr/>
        </p:nvSpPr>
        <p:spPr>
          <a:xfrm>
            <a:off x="1080770" y="845820"/>
            <a:ext cx="685165" cy="7683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rPr>
              <a:t>rhodeskesi</a:t>
            </a:r>
            <a:endParaRPr kumimoji="0" lang="en-US" altLang="zh-CN" sz="500" b="0" i="0" u="none" strike="noStrike" kern="1200" cap="none" spc="0" normalizeH="0" baseline="0" noProof="0">
              <a:ln>
                <a:noFill/>
              </a:ln>
              <a:solidFill>
                <a:prstClr val="black">
                  <a:alpha val="2000"/>
                </a:prstClr>
              </a:solidFill>
              <a:effectLst/>
              <a:uLnTx/>
              <a:uFillTx/>
              <a:latin typeface="Novecento wide Bold" panose="00000805000000000000" charset="0"/>
              <a:ea typeface="微软雅黑" panose="020B0503020204020204" pitchFamily="34" charset="-122"/>
              <a:cs typeface="Novecento wide Bold" panose="00000805000000000000" charset="0"/>
            </a:endParaRPr>
          </a:p>
        </p:txBody>
      </p:sp>
      <p:sp>
        <p:nvSpPr>
          <p:cNvPr id="22" name="文本框 21"/>
          <p:cNvSpPr txBox="1"/>
          <p:nvPr/>
        </p:nvSpPr>
        <p:spPr>
          <a:xfrm>
            <a:off x="5970494" y="781050"/>
            <a:ext cx="5978936" cy="1200329"/>
          </a:xfrm>
          <a:prstGeom prst="rect">
            <a:avLst/>
          </a:prstGeom>
          <a:noFill/>
        </p:spPr>
        <p:txBody>
          <a:bodyPr wrap="square" rtlCol="0">
            <a:spAutoFit/>
          </a:bodyPr>
          <a:lstStyle/>
          <a:p>
            <a:pPr>
              <a:spcBef>
                <a:spcPts val="1470"/>
              </a:spcBef>
              <a:spcAft>
                <a:spcPts val="1470"/>
              </a:spcAft>
            </a:pPr>
            <a:r>
              <a:rPr lang="zh-CN"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增强现实（</a:t>
            </a:r>
            <a:r>
              <a:rPr lang="en-US"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AR</a:t>
            </a:r>
            <a:r>
              <a:rPr lang="zh-CN"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）和虚拟现实（</a:t>
            </a:r>
            <a:r>
              <a:rPr lang="en-US"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VR</a:t>
            </a:r>
            <a:r>
              <a:rPr lang="zh-CN"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）的体验得到了改善，这主要是由于深度学习。</a:t>
            </a:r>
            <a:r>
              <a:rPr lang="en-US"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VR </a:t>
            </a:r>
            <a:r>
              <a:rPr lang="zh-CN"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和</a:t>
            </a:r>
            <a:r>
              <a:rPr lang="en-US"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 AR </a:t>
            </a:r>
            <a:r>
              <a:rPr lang="zh-CN" altLang="zh-CN" sz="1800" dirty="0">
                <a:solidFill>
                  <a:srgbClr val="121212"/>
                </a:solidFill>
                <a:effectLst/>
                <a:latin typeface="Calibri" panose="020F0502020204030204" pitchFamily="34" charset="0"/>
                <a:ea typeface="微软雅黑" panose="020B0503020204020204" pitchFamily="34" charset="-122"/>
                <a:cs typeface="微软雅黑" panose="020B0503020204020204" pitchFamily="34" charset="-122"/>
              </a:rPr>
              <a:t>系统使用深度神经网络来正确跟踪和识别物体，检测动作和面部表情，并构建真实的虚拟世界，增强用户体验的沉浸感和交互性。</a:t>
            </a:r>
            <a:endParaRPr lang="zh-CN" altLang="zh-CN" sz="1800" dirty="0">
              <a:effectLst/>
              <a:latin typeface="Calibri" panose="020F0502020204030204" pitchFamily="34" charset="0"/>
              <a:ea typeface="宋体" pitchFamily="2" charset="-122"/>
              <a:cs typeface="Times New Roman" panose="02020603050405020304" pitchFamily="18" charset="0"/>
            </a:endParaRPr>
          </a:p>
        </p:txBody>
      </p:sp>
      <p:pic>
        <p:nvPicPr>
          <p:cNvPr id="19" name="图片 18" descr="QQ_1730189679345"/>
          <p:cNvPicPr>
            <a:picLocks noChangeAspect="1"/>
          </p:cNvPicPr>
          <p:nvPr/>
        </p:nvPicPr>
        <p:blipFill>
          <a:blip r:embed="rId3"/>
          <a:stretch>
            <a:fillRect/>
          </a:stretch>
        </p:blipFill>
        <p:spPr>
          <a:xfrm>
            <a:off x="6306820" y="1932940"/>
            <a:ext cx="4855210" cy="339153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42875" y="173355"/>
            <a:ext cx="2640330" cy="1202690"/>
          </a:xfrm>
        </p:spPr>
        <p:txBody>
          <a:bodyPr/>
          <a:lstStyle/>
          <a:p>
            <a:r>
              <a:rPr lang="en-US" altLang="zh-CN" sz="2800">
                <a:solidFill>
                  <a:schemeClr val="bg1"/>
                </a:solidFill>
                <a:latin typeface="Novecento wide Bold" panose="00000805000000000000" charset="0"/>
                <a:cs typeface="Novecento wide Bold" panose="00000805000000000000" charset="0"/>
              </a:rPr>
              <a:t>TEAM SIX</a:t>
            </a:r>
            <a:br>
              <a:rPr lang="en-US" altLang="zh-CN" sz="2800">
                <a:solidFill>
                  <a:schemeClr val="bg1"/>
                </a:solidFill>
                <a:latin typeface="Novecento wide Medium" panose="00000605000000000000" charset="0"/>
                <a:cs typeface="Novecento wide Medium" panose="00000605000000000000" charset="0"/>
              </a:rPr>
            </a:br>
            <a:r>
              <a:rPr lang="en-US" altLang="zh-CN" sz="1000">
                <a:solidFill>
                  <a:schemeClr val="bg1"/>
                </a:solidFill>
                <a:latin typeface="Novecento wide Medium" panose="00000605000000000000" charset="0"/>
                <a:cs typeface="Novecento wide Medium" panose="00000605000000000000" charset="0"/>
              </a:rPr>
              <a:t>Development history and application</a:t>
            </a:r>
            <a:br>
              <a:rPr lang="en-US" altLang="zh-CN" sz="1000">
                <a:solidFill>
                  <a:schemeClr val="bg1"/>
                </a:solidFill>
                <a:latin typeface="Novecento wide Medium" panose="00000605000000000000" charset="0"/>
                <a:cs typeface="Novecento wide Medium" panose="00000605000000000000" charset="0"/>
              </a:rPr>
            </a:br>
            <a:r>
              <a:rPr lang="en-US" altLang="zh-CN" sz="2000">
                <a:solidFill>
                  <a:schemeClr val="bg1"/>
                </a:solidFill>
                <a:latin typeface="Novecento wide Medium" panose="00000605000000000000" charset="0"/>
                <a:cs typeface="Novecento wide Medium" panose="00000605000000000000" charset="0"/>
              </a:rPr>
              <a:t>ANALYSIS   </a:t>
            </a:r>
            <a:r>
              <a:rPr lang="en-US" altLang="zh-CN" sz="2000">
                <a:solidFill>
                  <a:schemeClr val="bg1"/>
                </a:solidFill>
                <a:latin typeface="Novecento wide Medium" panose="00000605000000000000" charset="0"/>
                <a:cs typeface="Novecento wide Medium" panose="00000605000000000000" charset="0"/>
              </a:rPr>
              <a:t>AI</a:t>
            </a:r>
            <a:endParaRPr lang="en-US" altLang="zh-CN" sz="2000">
              <a:solidFill>
                <a:schemeClr val="bg1"/>
              </a:solidFill>
              <a:latin typeface="Novecento wide Medium" panose="00000605000000000000" charset="0"/>
              <a:cs typeface="Novecento wide Medium" panose="00000605000000000000" charset="0"/>
            </a:endParaRPr>
          </a:p>
        </p:txBody>
      </p:sp>
      <p:sp>
        <p:nvSpPr>
          <p:cNvPr id="3" name="副标题 2"/>
          <p:cNvSpPr>
            <a:spLocks noGrp="1"/>
          </p:cNvSpPr>
          <p:nvPr>
            <p:ph type="subTitle" idx="1"/>
          </p:nvPr>
        </p:nvSpPr>
        <p:spPr>
          <a:xfrm>
            <a:off x="8548370" y="6104890"/>
            <a:ext cx="3266440" cy="260350"/>
          </a:xfrm>
        </p:spPr>
        <p:txBody>
          <a:bodyPr>
            <a:normAutofit fontScale="97500"/>
          </a:bodyPr>
          <a:lstStyle/>
          <a:p>
            <a:r>
              <a:rPr lang="en-US" altLang="zh-CN" sz="1200" dirty="0">
                <a:solidFill>
                  <a:schemeClr val="bg1"/>
                </a:solidFill>
                <a:latin typeface="Novecento wide Bold" panose="00000805000000000000" charset="0"/>
                <a:cs typeface="Novecento wide Bold" panose="00000805000000000000" charset="0"/>
              </a:rPr>
              <a:t>Created by team 9</a:t>
            </a:r>
            <a:endParaRPr lang="en-US" altLang="zh-CN" sz="1200" dirty="0">
              <a:solidFill>
                <a:schemeClr val="bg1"/>
              </a:solidFill>
              <a:latin typeface="Novecento wide Bold" panose="00000805000000000000" charset="0"/>
              <a:cs typeface="Novecento wide Bold" panose="00000805000000000000" charset="0"/>
            </a:endParaRPr>
          </a:p>
        </p:txBody>
      </p:sp>
      <p:sp>
        <p:nvSpPr>
          <p:cNvPr id="4" name="矩形 3"/>
          <p:cNvSpPr/>
          <p:nvPr/>
        </p:nvSpPr>
        <p:spPr>
          <a:xfrm>
            <a:off x="11238230" y="6197600"/>
            <a:ext cx="342900" cy="75565"/>
          </a:xfrm>
          <a:prstGeom prst="rect">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 name="矩形 4"/>
          <p:cNvSpPr/>
          <p:nvPr/>
        </p:nvSpPr>
        <p:spPr>
          <a:xfrm>
            <a:off x="6343015" y="2866390"/>
            <a:ext cx="76200" cy="76200"/>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 name="矩形 5"/>
          <p:cNvSpPr/>
          <p:nvPr/>
        </p:nvSpPr>
        <p:spPr>
          <a:xfrm>
            <a:off x="8540750" y="2866390"/>
            <a:ext cx="76200" cy="76200"/>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7" name="矩形 6"/>
          <p:cNvSpPr/>
          <p:nvPr/>
        </p:nvSpPr>
        <p:spPr>
          <a:xfrm>
            <a:off x="6343015" y="3487420"/>
            <a:ext cx="76200" cy="76200"/>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1" name="矩形 10"/>
          <p:cNvSpPr/>
          <p:nvPr/>
        </p:nvSpPr>
        <p:spPr>
          <a:xfrm>
            <a:off x="8540750" y="3496945"/>
            <a:ext cx="76200" cy="76200"/>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3" name="直接连接符 12"/>
          <p:cNvCxnSpPr/>
          <p:nvPr/>
        </p:nvCxnSpPr>
        <p:spPr>
          <a:xfrm>
            <a:off x="6332855" y="3746500"/>
            <a:ext cx="5911850" cy="0"/>
          </a:xfrm>
          <a:prstGeom prst="line">
            <a:avLst/>
          </a:prstGeom>
          <a:solidFill>
            <a:schemeClr val="bg1"/>
          </a:solidFill>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6419215" y="3060700"/>
            <a:ext cx="1985010" cy="368300"/>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lstStyle/>
          <a:p>
            <a:pPr algn="ctr"/>
            <a:r>
              <a:rPr lang="zh-CN" altLang="en-US" dirty="0">
                <a:solidFill>
                  <a:schemeClr val="bg1"/>
                </a:solidFill>
                <a:latin typeface="Source Han Sans Heavy" panose="020B0A00000000000000" charset="-122"/>
                <a:ea typeface="Source Han Sans Heavy" panose="020B0A00000000000000" charset="-122"/>
              </a:rPr>
              <a:t>感谢</a:t>
            </a:r>
            <a:endParaRPr lang="zh-CN" altLang="en-US" dirty="0">
              <a:solidFill>
                <a:schemeClr val="bg1"/>
              </a:solidFill>
              <a:latin typeface="Source Han Sans Heavy" panose="020B0A00000000000000" charset="-122"/>
              <a:ea typeface="Source Han Sans Heavy" panose="020B0A00000000000000" charset="-122"/>
            </a:endParaRPr>
          </a:p>
        </p:txBody>
      </p:sp>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pic>
        <p:nvPicPr>
          <p:cNvPr id="16" name="图片 15" descr="F:\设计相关\莱茵PPT\20210803125144!Avg_avg_ac15_6.png20210803125144!Avg_avg_ac15_6"/>
          <p:cNvPicPr>
            <a:picLocks noChangeAspect="1"/>
          </p:cNvPicPr>
          <p:nvPr/>
        </p:nvPicPr>
        <p:blipFill>
          <a:blip r:embed="rId2">
            <a:alphaModFix amt="40000"/>
          </a:blip>
          <a:srcRect t="-6983" b="4347"/>
          <a:stretch>
            <a:fillRect/>
          </a:stretch>
        </p:blipFill>
        <p:spPr>
          <a:xfrm>
            <a:off x="59055" y="-279400"/>
            <a:ext cx="12185650" cy="7011035"/>
          </a:xfrm>
          <a:prstGeom prst="rect">
            <a:avLst/>
          </a:prstGeom>
          <a:ln>
            <a:noFill/>
          </a:ln>
          <a:effectLst>
            <a:softEdge rad="317500"/>
          </a:effectLst>
        </p:spPr>
      </p:pic>
      <p:sp>
        <p:nvSpPr>
          <p:cNvPr id="3" name="副标题 2"/>
          <p:cNvSpPr>
            <a:spLocks noGrp="1"/>
          </p:cNvSpPr>
          <p:nvPr>
            <p:ph type="subTitle" idx="1"/>
          </p:nvPr>
        </p:nvSpPr>
        <p:spPr>
          <a:xfrm>
            <a:off x="8548370" y="6111240"/>
            <a:ext cx="3266440" cy="260350"/>
          </a:xfrm>
        </p:spPr>
        <p:txBody>
          <a:bodyPr>
            <a:normAutofit fontScale="77500"/>
          </a:bodyPr>
          <a:lstStyle/>
          <a:p>
            <a:r>
              <a:rPr lang="en-US" altLang="zh-CN" sz="1200" dirty="0">
                <a:latin typeface="Novecento wide Bold" panose="00000805000000000000" charset="0"/>
                <a:cs typeface="Novecento wide Bold" panose="00000805000000000000" charset="0"/>
              </a:rPr>
              <a:t>Created by team 6</a:t>
            </a:r>
            <a:endParaRPr lang="en-US" altLang="zh-CN" sz="1200" dirty="0">
              <a:latin typeface="Novecento wide Bold" panose="00000805000000000000" charset="0"/>
              <a:cs typeface="Novecento wide Bold" panose="00000805000000000000" charset="0"/>
            </a:endParaRPr>
          </a:p>
        </p:txBody>
      </p:sp>
      <p:sp>
        <p:nvSpPr>
          <p:cNvPr id="4" name="矩形 3"/>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 name="矩形 4"/>
          <p:cNvSpPr/>
          <p:nvPr/>
        </p:nvSpPr>
        <p:spPr>
          <a:xfrm>
            <a:off x="6343015" y="2866390"/>
            <a:ext cx="76200" cy="762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 name="矩形 5"/>
          <p:cNvSpPr/>
          <p:nvPr/>
        </p:nvSpPr>
        <p:spPr>
          <a:xfrm>
            <a:off x="8540750" y="2866390"/>
            <a:ext cx="76200" cy="762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7" name="矩形 6"/>
          <p:cNvSpPr/>
          <p:nvPr/>
        </p:nvSpPr>
        <p:spPr>
          <a:xfrm>
            <a:off x="6343015" y="3487420"/>
            <a:ext cx="76200" cy="762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8" name="矩形 7"/>
          <p:cNvSpPr/>
          <p:nvPr/>
        </p:nvSpPr>
        <p:spPr>
          <a:xfrm>
            <a:off x="8540750" y="3496945"/>
            <a:ext cx="76200" cy="762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9" name="直接连接符 8"/>
          <p:cNvCxnSpPr/>
          <p:nvPr/>
        </p:nvCxnSpPr>
        <p:spPr>
          <a:xfrm>
            <a:off x="6332855" y="3746500"/>
            <a:ext cx="591185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6555740" y="2976058"/>
            <a:ext cx="1985010" cy="523220"/>
          </a:xfrm>
          <a:prstGeom prst="rect">
            <a:avLst/>
          </a:prstGeom>
          <a:noFill/>
        </p:spPr>
        <p:txBody>
          <a:bodyPr wrap="square" rtlCol="0">
            <a:spAutoFit/>
          </a:bodyPr>
          <a:lstStyle/>
          <a:p>
            <a:pPr algn="ctr"/>
            <a:r>
              <a:rPr lang="zh-CN" altLang="en-US" sz="2800" dirty="0">
                <a:latin typeface="Source Han Sans Heavy" panose="020B0A00000000000000" charset="-122"/>
                <a:ea typeface="Source Han Sans Heavy" panose="020B0A00000000000000" charset="-122"/>
              </a:rPr>
              <a:t>历史发展</a:t>
            </a:r>
            <a:endParaRPr lang="zh-CN" altLang="en-US" sz="2800" dirty="0">
              <a:latin typeface="Source Han Sans Heavy" panose="020B0A00000000000000" charset="-122"/>
              <a:ea typeface="Source Han Sans Heavy" panose="020B0A00000000000000" charset="-122"/>
            </a:endParaRPr>
          </a:p>
        </p:txBody>
      </p:sp>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标题 1"/>
          <p:cNvSpPr>
            <a:spLocks noGrp="1"/>
          </p:cNvSpPr>
          <p:nvPr/>
        </p:nvSpPr>
        <p:spPr>
          <a:xfrm>
            <a:off x="142875" y="845185"/>
            <a:ext cx="2640330" cy="53721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sz="2000" dirty="0">
                <a:latin typeface="Novecento wide Bold" panose="00000805000000000000" charset="0"/>
                <a:cs typeface="Novecento wide Bold" panose="00000805000000000000" charset="0"/>
              </a:rPr>
              <a:t>发展历程</a:t>
            </a:r>
            <a:endParaRPr lang="en-US" altLang="zh-CN" sz="2000" dirty="0">
              <a:latin typeface="Novecento wide Bold" panose="00000805000000000000" charset="0"/>
              <a:cs typeface="Novecento wide Bold" panose="00000805000000000000" charset="0"/>
            </a:endParaRPr>
          </a:p>
        </p:txBody>
      </p:sp>
      <p:sp>
        <p:nvSpPr>
          <p:cNvPr id="8" name="椭圆 7"/>
          <p:cNvSpPr/>
          <p:nvPr/>
        </p:nvSpPr>
        <p:spPr>
          <a:xfrm>
            <a:off x="3203575" y="3530600"/>
            <a:ext cx="76200" cy="762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1" name="直接连接符 10"/>
          <p:cNvCxnSpPr/>
          <p:nvPr/>
        </p:nvCxnSpPr>
        <p:spPr>
          <a:xfrm flipH="1" flipV="1">
            <a:off x="2499995" y="2826385"/>
            <a:ext cx="730250" cy="73088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45770" y="2826385"/>
            <a:ext cx="2063750" cy="381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674370" y="2465145"/>
            <a:ext cx="2442528" cy="276999"/>
          </a:xfrm>
          <a:prstGeom prst="rect">
            <a:avLst/>
          </a:prstGeom>
          <a:noFill/>
        </p:spPr>
        <p:txBody>
          <a:bodyPr wrap="square" lIns="0" rIns="0" rtlCol="0">
            <a:spAutoFit/>
          </a:bodyPr>
          <a:lstStyle/>
          <a:p>
            <a:pPr algn="l"/>
            <a:r>
              <a:rPr lang="zh-CN" altLang="en-US" sz="1200" dirty="0">
                <a:solidFill>
                  <a:srgbClr val="374151"/>
                </a:solidFill>
                <a:latin typeface="Söhne"/>
              </a:rPr>
              <a:t>早期发展</a:t>
            </a:r>
            <a:r>
              <a:rPr lang="zh-CN" altLang="en-US" sz="1200" b="0" i="0" dirty="0">
                <a:solidFill>
                  <a:srgbClr val="374151"/>
                </a:solidFill>
                <a:effectLst/>
                <a:latin typeface="Söhne"/>
              </a:rPr>
              <a:t>（</a:t>
            </a:r>
            <a:r>
              <a:rPr lang="en-US" altLang="zh-CN" sz="1200" b="0" i="0" dirty="0">
                <a:solidFill>
                  <a:srgbClr val="374151"/>
                </a:solidFill>
                <a:effectLst/>
                <a:latin typeface="Söhne"/>
              </a:rPr>
              <a:t>1950s - 1960s</a:t>
            </a:r>
            <a:r>
              <a:rPr lang="zh-CN" altLang="en-US" sz="1200" b="0" i="0" dirty="0">
                <a:solidFill>
                  <a:srgbClr val="374151"/>
                </a:solidFill>
                <a:effectLst/>
                <a:latin typeface="Söhne"/>
              </a:rPr>
              <a:t>）</a:t>
            </a:r>
            <a:endParaRPr lang="en-US" altLang="zh-CN" sz="1200" dirty="0">
              <a:latin typeface="Novecento wide Bold" panose="00000805000000000000" charset="0"/>
              <a:cs typeface="Novecento wide Bold" panose="00000805000000000000" charset="0"/>
            </a:endParaRPr>
          </a:p>
        </p:txBody>
      </p:sp>
      <p:sp>
        <p:nvSpPr>
          <p:cNvPr id="14" name="矩形 13"/>
          <p:cNvSpPr/>
          <p:nvPr/>
        </p:nvSpPr>
        <p:spPr>
          <a:xfrm>
            <a:off x="674370" y="2389505"/>
            <a:ext cx="838835" cy="10922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6" name="文本框 15"/>
          <p:cNvSpPr txBox="1"/>
          <p:nvPr/>
        </p:nvSpPr>
        <p:spPr>
          <a:xfrm>
            <a:off x="676275" y="2375535"/>
            <a:ext cx="632460" cy="122555"/>
          </a:xfrm>
          <a:prstGeom prst="rect">
            <a:avLst/>
          </a:prstGeom>
          <a:noFill/>
        </p:spPr>
        <p:txBody>
          <a:bodyPr wrap="square" lIns="0" tIns="0" rIns="0" bIns="0" rtlCol="0">
            <a:spAutoFit/>
          </a:bodyPr>
          <a:lstStyle/>
          <a:p>
            <a:r>
              <a:rPr lang="en-US" altLang="zh-CN" sz="800">
                <a:solidFill>
                  <a:schemeClr val="bg1"/>
                </a:solidFill>
                <a:latin typeface="Novecento wide Medium" panose="00000605000000000000" charset="0"/>
                <a:ea typeface="Source Han Sans Heavy" panose="020B0A00000000000000" charset="-122"/>
                <a:cs typeface="Novecento wide Medium" panose="00000605000000000000" charset="0"/>
              </a:rPr>
              <a:t>DEFENDER.</a:t>
            </a:r>
            <a:endParaRPr lang="en-US" altLang="zh-CN" sz="800">
              <a:solidFill>
                <a:schemeClr val="bg1"/>
              </a:solidFill>
              <a:latin typeface="Novecento wide Medium" panose="00000605000000000000" charset="0"/>
              <a:ea typeface="Source Han Sans Heavy" panose="020B0A00000000000000" charset="-122"/>
              <a:cs typeface="Novecento wide Medium" panose="00000605000000000000" charset="0"/>
            </a:endParaRPr>
          </a:p>
        </p:txBody>
      </p:sp>
      <p:sp>
        <p:nvSpPr>
          <p:cNvPr id="17" name="矩形 16"/>
          <p:cNvSpPr/>
          <p:nvPr/>
        </p:nvSpPr>
        <p:spPr>
          <a:xfrm>
            <a:off x="523240" y="2314575"/>
            <a:ext cx="76200" cy="183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21" name="矩形 20"/>
          <p:cNvSpPr/>
          <p:nvPr/>
        </p:nvSpPr>
        <p:spPr>
          <a:xfrm rot="5400000">
            <a:off x="616585" y="2146300"/>
            <a:ext cx="76200" cy="2609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22" name="文本框 21"/>
          <p:cNvSpPr txBox="1"/>
          <p:nvPr/>
        </p:nvSpPr>
        <p:spPr>
          <a:xfrm>
            <a:off x="398145" y="2879090"/>
            <a:ext cx="2385060" cy="4001135"/>
          </a:xfrm>
          <a:prstGeom prst="rect">
            <a:avLst/>
          </a:prstGeom>
          <a:noFill/>
        </p:spPr>
        <p:txBody>
          <a:bodyPr wrap="square" lIns="0" tIns="0" rIns="0" bIns="0" rtlCol="0">
            <a:spAutoFit/>
          </a:bodyPr>
          <a:lstStyle/>
          <a:p>
            <a:pPr algn="l">
              <a:buFont typeface="Arial" panose="020B0704020202020204" pitchFamily="34" charset="0"/>
              <a:buChar char="•"/>
            </a:pPr>
            <a:r>
              <a:rPr lang="en-US" altLang="zh-CN" sz="1400" b="0" i="0" dirty="0">
                <a:solidFill>
                  <a:srgbClr val="374151"/>
                </a:solidFill>
                <a:effectLst/>
                <a:latin typeface="Söhne"/>
              </a:rPr>
              <a:t>1943</a:t>
            </a:r>
            <a:r>
              <a:rPr lang="zh-CN" altLang="en-US" sz="1400" b="0" i="0" dirty="0">
                <a:solidFill>
                  <a:srgbClr val="374151"/>
                </a:solidFill>
                <a:effectLst/>
                <a:latin typeface="Söhne"/>
              </a:rPr>
              <a:t>年，</a:t>
            </a:r>
            <a:r>
              <a:rPr lang="en-US" altLang="zh-CN" sz="1400" b="0" i="0" dirty="0">
                <a:solidFill>
                  <a:srgbClr val="374151"/>
                </a:solidFill>
                <a:effectLst/>
                <a:latin typeface="Söhne"/>
              </a:rPr>
              <a:t>Warren McCulloch</a:t>
            </a:r>
            <a:r>
              <a:rPr lang="zh-CN" altLang="en-US" sz="1400" b="0" i="0" dirty="0">
                <a:solidFill>
                  <a:srgbClr val="374151"/>
                </a:solidFill>
                <a:effectLst/>
                <a:latin typeface="Söhne"/>
              </a:rPr>
              <a:t>和</a:t>
            </a:r>
            <a:r>
              <a:rPr lang="en-US" altLang="zh-CN" sz="1400" b="0" i="0" dirty="0">
                <a:solidFill>
                  <a:srgbClr val="374151"/>
                </a:solidFill>
                <a:effectLst/>
                <a:latin typeface="Söhne"/>
              </a:rPr>
              <a:t>Walter Pitts</a:t>
            </a:r>
            <a:r>
              <a:rPr lang="zh-CN" altLang="en-US" sz="1400" b="0" i="0" dirty="0">
                <a:solidFill>
                  <a:srgbClr val="374151"/>
                </a:solidFill>
                <a:effectLst/>
                <a:latin typeface="Söhne"/>
              </a:rPr>
              <a:t>提出了神经元模型，这个模型形成了后来神经网络的基础。</a:t>
            </a:r>
            <a:endParaRPr lang="zh-CN" altLang="en-US" sz="1400" b="0" i="0" dirty="0">
              <a:solidFill>
                <a:srgbClr val="374151"/>
              </a:solidFill>
              <a:effectLst/>
              <a:latin typeface="Söhne"/>
            </a:endParaRPr>
          </a:p>
          <a:p>
            <a:pPr algn="l">
              <a:buFont typeface="Arial" panose="020B0704020202020204" pitchFamily="34" charset="0"/>
              <a:buChar char="•"/>
            </a:pPr>
            <a:r>
              <a:rPr lang="en-US" altLang="zh-CN" sz="1400" b="0" i="0" dirty="0">
                <a:solidFill>
                  <a:srgbClr val="374151"/>
                </a:solidFill>
                <a:effectLst/>
                <a:latin typeface="Söhne"/>
              </a:rPr>
              <a:t>1949</a:t>
            </a:r>
            <a:r>
              <a:rPr lang="zh-CN" altLang="en-US" sz="1400" b="0" i="0" dirty="0">
                <a:solidFill>
                  <a:srgbClr val="374151"/>
                </a:solidFill>
                <a:effectLst/>
                <a:latin typeface="Söhne"/>
              </a:rPr>
              <a:t>年，</a:t>
            </a:r>
            <a:r>
              <a:rPr lang="en-US" altLang="zh-CN" sz="1400" b="0" i="0" dirty="0">
                <a:solidFill>
                  <a:srgbClr val="374151"/>
                </a:solidFill>
                <a:effectLst/>
                <a:latin typeface="Söhne"/>
              </a:rPr>
              <a:t>Donald Hebb</a:t>
            </a:r>
            <a:r>
              <a:rPr lang="zh-CN" altLang="en-US" sz="1400" b="0" i="0" dirty="0">
                <a:solidFill>
                  <a:srgbClr val="374151"/>
                </a:solidFill>
                <a:effectLst/>
                <a:latin typeface="Söhne"/>
              </a:rPr>
              <a:t>提出了著名的</a:t>
            </a:r>
            <a:r>
              <a:rPr lang="en-US" altLang="zh-CN" sz="1400" b="0" i="0" dirty="0">
                <a:solidFill>
                  <a:srgbClr val="374151"/>
                </a:solidFill>
                <a:effectLst/>
                <a:latin typeface="Söhne"/>
              </a:rPr>
              <a:t>"Hebbian Learning"</a:t>
            </a:r>
            <a:r>
              <a:rPr lang="zh-CN" altLang="en-US" sz="1400" b="0" i="0" dirty="0">
                <a:solidFill>
                  <a:srgbClr val="374151"/>
                </a:solidFill>
                <a:effectLst/>
                <a:latin typeface="Söhne"/>
              </a:rPr>
              <a:t>原则，用于描述神经元之间的突触权重调整。</a:t>
            </a:r>
            <a:endParaRPr lang="en-US" altLang="zh-CN" sz="1400" b="0" i="0" dirty="0">
              <a:solidFill>
                <a:srgbClr val="374151"/>
              </a:solidFill>
              <a:effectLst/>
              <a:latin typeface="Söhne"/>
            </a:endParaRPr>
          </a:p>
          <a:p>
            <a:pPr algn="l">
              <a:buFont typeface="Arial" panose="020B0704020202020204" pitchFamily="34" charset="0"/>
              <a:buChar char="•"/>
            </a:pPr>
            <a:r>
              <a:rPr lang="en-US" altLang="zh-CN" sz="1400" b="0" i="0" dirty="0">
                <a:solidFill>
                  <a:srgbClr val="374151"/>
                </a:solidFill>
                <a:effectLst/>
                <a:latin typeface="Söhne"/>
              </a:rPr>
              <a:t>Frank Rosenblatt</a:t>
            </a:r>
            <a:r>
              <a:rPr lang="zh-CN" altLang="en-US" sz="1400" b="0" i="0" dirty="0">
                <a:solidFill>
                  <a:srgbClr val="374151"/>
                </a:solidFill>
                <a:effectLst/>
                <a:latin typeface="Söhne"/>
              </a:rPr>
              <a:t>于</a:t>
            </a:r>
            <a:r>
              <a:rPr lang="en-US" altLang="zh-CN" sz="1400" b="0" i="0" dirty="0">
                <a:solidFill>
                  <a:srgbClr val="374151"/>
                </a:solidFill>
                <a:effectLst/>
                <a:latin typeface="Söhne"/>
              </a:rPr>
              <a:t>1957</a:t>
            </a:r>
            <a:r>
              <a:rPr lang="zh-CN" altLang="en-US" sz="1400" b="0" i="0" dirty="0">
                <a:solidFill>
                  <a:srgbClr val="374151"/>
                </a:solidFill>
                <a:effectLst/>
                <a:latin typeface="Söhne"/>
              </a:rPr>
              <a:t>年提出了感知器模型，它是一种单层的神经网络，可以用于二分类任务。</a:t>
            </a:r>
            <a:endParaRPr lang="zh-CN" altLang="en-US" sz="1400" b="0" i="0" dirty="0">
              <a:solidFill>
                <a:srgbClr val="374151"/>
              </a:solidFill>
              <a:effectLst/>
              <a:latin typeface="Söhne"/>
            </a:endParaRPr>
          </a:p>
          <a:p>
            <a:pPr algn="l">
              <a:buFont typeface="Arial" panose="020B0704020202020204" pitchFamily="34" charset="0"/>
              <a:buChar char="•"/>
            </a:pPr>
            <a:r>
              <a:rPr lang="zh-CN" altLang="en-US" sz="1400" b="0" i="0" dirty="0">
                <a:solidFill>
                  <a:srgbClr val="374151"/>
                </a:solidFill>
                <a:effectLst/>
                <a:latin typeface="Söhne"/>
              </a:rPr>
              <a:t>感知器的局限性在</a:t>
            </a:r>
            <a:r>
              <a:rPr lang="en-US" altLang="zh-CN" sz="1400" b="0" i="0" dirty="0">
                <a:solidFill>
                  <a:srgbClr val="374151"/>
                </a:solidFill>
                <a:effectLst/>
                <a:latin typeface="Söhne"/>
              </a:rPr>
              <a:t>1969</a:t>
            </a:r>
            <a:r>
              <a:rPr lang="zh-CN" altLang="en-US" sz="1400" b="0" i="0" dirty="0">
                <a:solidFill>
                  <a:srgbClr val="374151"/>
                </a:solidFill>
                <a:effectLst/>
                <a:latin typeface="Söhne"/>
              </a:rPr>
              <a:t>年由</a:t>
            </a:r>
            <a:r>
              <a:rPr lang="en-US" altLang="zh-CN" sz="1400" b="0" i="0" dirty="0">
                <a:solidFill>
                  <a:srgbClr val="374151"/>
                </a:solidFill>
                <a:effectLst/>
                <a:latin typeface="Söhne"/>
              </a:rPr>
              <a:t>Marvin Minsky</a:t>
            </a:r>
            <a:r>
              <a:rPr lang="zh-CN" altLang="en-US" sz="1400" b="0" i="0" dirty="0">
                <a:solidFill>
                  <a:srgbClr val="374151"/>
                </a:solidFill>
                <a:effectLst/>
                <a:latin typeface="Söhne"/>
              </a:rPr>
              <a:t>和</a:t>
            </a:r>
            <a:r>
              <a:rPr lang="en-US" altLang="zh-CN" sz="1400" b="0" i="0" dirty="0">
                <a:solidFill>
                  <a:srgbClr val="374151"/>
                </a:solidFill>
                <a:effectLst/>
                <a:latin typeface="Söhne"/>
              </a:rPr>
              <a:t>Seymour </a:t>
            </a:r>
            <a:r>
              <a:rPr lang="en-US" altLang="zh-CN" sz="1400" b="0" i="0" dirty="0" err="1">
                <a:solidFill>
                  <a:srgbClr val="374151"/>
                </a:solidFill>
                <a:effectLst/>
                <a:latin typeface="Söhne"/>
              </a:rPr>
              <a:t>Papert</a:t>
            </a:r>
            <a:r>
              <a:rPr lang="zh-CN" altLang="en-US" sz="1400" b="0" i="0" dirty="0">
                <a:solidFill>
                  <a:srgbClr val="374151"/>
                </a:solidFill>
                <a:effectLst/>
                <a:latin typeface="Söhne"/>
              </a:rPr>
              <a:t>的书</a:t>
            </a:r>
            <a:r>
              <a:rPr lang="en-US" altLang="zh-CN" sz="1400" b="0" i="0" dirty="0">
                <a:solidFill>
                  <a:srgbClr val="374151"/>
                </a:solidFill>
                <a:effectLst/>
                <a:latin typeface="Söhne"/>
              </a:rPr>
              <a:t>《</a:t>
            </a:r>
            <a:r>
              <a:rPr lang="en-US" altLang="zh-CN" sz="1400" b="0" i="0" dirty="0" err="1">
                <a:solidFill>
                  <a:srgbClr val="374151"/>
                </a:solidFill>
                <a:effectLst/>
                <a:latin typeface="Söhne"/>
              </a:rPr>
              <a:t>Perceptrons</a:t>
            </a:r>
            <a:r>
              <a:rPr lang="en-US" altLang="zh-CN" sz="1400" b="0" i="0" dirty="0">
                <a:solidFill>
                  <a:srgbClr val="374151"/>
                </a:solidFill>
                <a:effectLst/>
                <a:latin typeface="Söhne"/>
              </a:rPr>
              <a:t>》</a:t>
            </a:r>
            <a:r>
              <a:rPr lang="zh-CN" altLang="en-US" sz="1400" b="0" i="0" dirty="0">
                <a:solidFill>
                  <a:srgbClr val="374151"/>
                </a:solidFill>
                <a:effectLst/>
                <a:latin typeface="Söhne"/>
              </a:rPr>
              <a:t>揭示，这导致了对神经网络研究的低谷。</a:t>
            </a:r>
            <a:endParaRPr lang="zh-CN" altLang="en-US" sz="1400" b="0" i="0" dirty="0">
              <a:solidFill>
                <a:srgbClr val="374151"/>
              </a:solidFill>
              <a:effectLst/>
              <a:latin typeface="Söhne"/>
            </a:endParaRPr>
          </a:p>
          <a:p>
            <a:pPr algn="l">
              <a:buFont typeface="Arial" panose="020B0704020202020204" pitchFamily="34" charset="0"/>
              <a:buChar char="•"/>
            </a:pPr>
            <a:endParaRPr lang="zh-CN" altLang="en-US" sz="1400" b="0" i="0" dirty="0">
              <a:solidFill>
                <a:srgbClr val="374151"/>
              </a:solidFill>
              <a:effectLst/>
              <a:latin typeface="Söhne"/>
            </a:endParaRPr>
          </a:p>
          <a:p>
            <a:endParaRPr lang="en-US" altLang="zh-CN" sz="800" dirty="0">
              <a:latin typeface="Source Han Sans Regular" panose="020B0500000000000000" charset="-122"/>
              <a:ea typeface="Source Han Sans Regular" panose="020B0500000000000000" charset="-122"/>
            </a:endParaRPr>
          </a:p>
        </p:txBody>
      </p:sp>
      <p:sp>
        <p:nvSpPr>
          <p:cNvPr id="23" name="椭圆 22"/>
          <p:cNvSpPr/>
          <p:nvPr/>
        </p:nvSpPr>
        <p:spPr>
          <a:xfrm>
            <a:off x="5891530" y="3090545"/>
            <a:ext cx="76200" cy="762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24" name="直接连接符 23"/>
          <p:cNvCxnSpPr/>
          <p:nvPr/>
        </p:nvCxnSpPr>
        <p:spPr>
          <a:xfrm flipH="1">
            <a:off x="5362575" y="3152140"/>
            <a:ext cx="528955" cy="52959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3527425" y="3681730"/>
            <a:ext cx="183515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3514090" y="3309620"/>
            <a:ext cx="2207260" cy="276999"/>
          </a:xfrm>
          <a:prstGeom prst="rect">
            <a:avLst/>
          </a:prstGeom>
          <a:noFill/>
        </p:spPr>
        <p:txBody>
          <a:bodyPr wrap="square" lIns="0" rIns="0" rtlCol="0">
            <a:spAutoFit/>
          </a:bodyPr>
          <a:lstStyle/>
          <a:p>
            <a:pPr algn="l"/>
            <a:r>
              <a:rPr lang="zh-CN" altLang="en-US" sz="1200" b="0" i="0" dirty="0">
                <a:solidFill>
                  <a:srgbClr val="374151"/>
                </a:solidFill>
                <a:effectLst/>
                <a:latin typeface="Söhne"/>
              </a:rPr>
              <a:t>误差反向传播（</a:t>
            </a:r>
            <a:r>
              <a:rPr lang="en-US" altLang="zh-CN" sz="1200" b="0" i="0" dirty="0">
                <a:solidFill>
                  <a:srgbClr val="374151"/>
                </a:solidFill>
                <a:effectLst/>
                <a:latin typeface="Söhne"/>
              </a:rPr>
              <a:t>1970s - 1980s</a:t>
            </a:r>
            <a:r>
              <a:rPr lang="zh-CN" altLang="en-US" sz="1200" b="0" i="0" dirty="0">
                <a:solidFill>
                  <a:srgbClr val="374151"/>
                </a:solidFill>
                <a:effectLst/>
                <a:latin typeface="Söhne"/>
              </a:rPr>
              <a:t>）</a:t>
            </a:r>
            <a:endParaRPr lang="en-US" altLang="zh-CN" sz="1200" dirty="0">
              <a:latin typeface="Novecento wide Bold" panose="00000805000000000000" charset="0"/>
              <a:cs typeface="Novecento wide Bold" panose="00000805000000000000" charset="0"/>
            </a:endParaRPr>
          </a:p>
        </p:txBody>
      </p:sp>
      <p:sp>
        <p:nvSpPr>
          <p:cNvPr id="27" name="矩形 26"/>
          <p:cNvSpPr/>
          <p:nvPr/>
        </p:nvSpPr>
        <p:spPr>
          <a:xfrm>
            <a:off x="3527425" y="3241040"/>
            <a:ext cx="838835" cy="10922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8" name="文本框 27"/>
          <p:cNvSpPr txBox="1"/>
          <p:nvPr/>
        </p:nvSpPr>
        <p:spPr>
          <a:xfrm>
            <a:off x="3529330" y="3227070"/>
            <a:ext cx="632460" cy="122555"/>
          </a:xfrm>
          <a:prstGeom prst="rect">
            <a:avLst/>
          </a:prstGeom>
          <a:noFill/>
        </p:spPr>
        <p:txBody>
          <a:bodyPr wrap="square" lIns="0" tIns="0" rIns="0" bIns="0" rtlCol="0">
            <a:spAutoFit/>
          </a:bodyPr>
          <a:lstStyle/>
          <a:p>
            <a:r>
              <a:rPr lang="en-US" altLang="zh-CN" sz="800">
                <a:solidFill>
                  <a:schemeClr val="bg1"/>
                </a:solidFill>
                <a:latin typeface="Novecento wide Medium" panose="00000605000000000000" charset="0"/>
                <a:ea typeface="Source Han Sans Heavy" panose="020B0A00000000000000" charset="-122"/>
                <a:cs typeface="Novecento wide Medium" panose="00000605000000000000" charset="0"/>
              </a:rPr>
              <a:t>CASTER.</a:t>
            </a:r>
            <a:endParaRPr lang="en-US" altLang="zh-CN" sz="800">
              <a:solidFill>
                <a:schemeClr val="bg1"/>
              </a:solidFill>
              <a:latin typeface="Novecento wide Medium" panose="00000605000000000000" charset="0"/>
              <a:ea typeface="Source Han Sans Heavy" panose="020B0A00000000000000" charset="-122"/>
              <a:cs typeface="Novecento wide Medium" panose="00000605000000000000" charset="0"/>
            </a:endParaRPr>
          </a:p>
        </p:txBody>
      </p:sp>
      <p:sp>
        <p:nvSpPr>
          <p:cNvPr id="29" name="矩形 28"/>
          <p:cNvSpPr/>
          <p:nvPr/>
        </p:nvSpPr>
        <p:spPr>
          <a:xfrm>
            <a:off x="3376295" y="3166110"/>
            <a:ext cx="76200" cy="183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30" name="矩形 29"/>
          <p:cNvSpPr/>
          <p:nvPr/>
        </p:nvSpPr>
        <p:spPr>
          <a:xfrm rot="5400000">
            <a:off x="3469640" y="2997835"/>
            <a:ext cx="76200" cy="2609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31" name="文本框 30"/>
          <p:cNvSpPr txBox="1"/>
          <p:nvPr/>
        </p:nvSpPr>
        <p:spPr>
          <a:xfrm>
            <a:off x="3529330" y="3744595"/>
            <a:ext cx="1684655" cy="2708434"/>
          </a:xfrm>
          <a:prstGeom prst="rect">
            <a:avLst/>
          </a:prstGeom>
          <a:noFill/>
        </p:spPr>
        <p:txBody>
          <a:bodyPr wrap="square" lIns="0" tIns="0" rIns="0" bIns="0" rtlCol="0">
            <a:spAutoFit/>
          </a:bodyPr>
          <a:lstStyle/>
          <a:p>
            <a:pPr algn="l">
              <a:buFont typeface="Arial" panose="020B0704020202020204" pitchFamily="34" charset="0"/>
              <a:buChar char="•"/>
            </a:pPr>
            <a:r>
              <a:rPr lang="en-US" altLang="zh-CN" sz="1400" dirty="0">
                <a:solidFill>
                  <a:srgbClr val="374151"/>
                </a:solidFill>
                <a:latin typeface="Söhne"/>
              </a:rPr>
              <a:t>1974</a:t>
            </a:r>
            <a:r>
              <a:rPr lang="zh-CN" altLang="en-US" sz="1400" dirty="0">
                <a:solidFill>
                  <a:srgbClr val="374151"/>
                </a:solidFill>
                <a:latin typeface="Söhne"/>
              </a:rPr>
              <a:t>年，</a:t>
            </a:r>
            <a:r>
              <a:rPr lang="en-US" altLang="zh-CN" sz="1400" dirty="0">
                <a:solidFill>
                  <a:srgbClr val="374151"/>
                </a:solidFill>
                <a:latin typeface="Söhne"/>
              </a:rPr>
              <a:t>Paul </a:t>
            </a:r>
            <a:r>
              <a:rPr lang="en-US" altLang="zh-CN" sz="1400" dirty="0" err="1">
                <a:solidFill>
                  <a:srgbClr val="374151"/>
                </a:solidFill>
                <a:latin typeface="Söhne"/>
              </a:rPr>
              <a:t>Werbos</a:t>
            </a:r>
            <a:r>
              <a:rPr lang="zh-CN" altLang="en-US" sz="1400" dirty="0">
                <a:solidFill>
                  <a:srgbClr val="374151"/>
                </a:solidFill>
                <a:latin typeface="Söhne"/>
              </a:rPr>
              <a:t>提出了误差反向传播算法，允许多层神经网络的训练。</a:t>
            </a:r>
            <a:endParaRPr lang="zh-CN" altLang="en-US" sz="1400" dirty="0">
              <a:solidFill>
                <a:srgbClr val="374151"/>
              </a:solidFill>
              <a:latin typeface="Söhne"/>
            </a:endParaRPr>
          </a:p>
          <a:p>
            <a:pPr algn="l">
              <a:buFont typeface="Arial" panose="020B0704020202020204" pitchFamily="34" charset="0"/>
              <a:buChar char="•"/>
            </a:pPr>
            <a:r>
              <a:rPr lang="en-US" altLang="zh-CN" sz="1400" dirty="0">
                <a:solidFill>
                  <a:srgbClr val="374151"/>
                </a:solidFill>
                <a:latin typeface="Söhne"/>
              </a:rPr>
              <a:t>1986</a:t>
            </a:r>
            <a:r>
              <a:rPr lang="zh-CN" altLang="en-US" sz="1400" dirty="0">
                <a:solidFill>
                  <a:srgbClr val="374151"/>
                </a:solidFill>
                <a:latin typeface="Söhne"/>
              </a:rPr>
              <a:t>年，</a:t>
            </a:r>
            <a:r>
              <a:rPr lang="en-US" altLang="zh-CN" sz="1400" dirty="0">
                <a:solidFill>
                  <a:srgbClr val="374151"/>
                </a:solidFill>
                <a:latin typeface="Söhne"/>
              </a:rPr>
              <a:t>David </a:t>
            </a:r>
            <a:r>
              <a:rPr lang="en-US" altLang="zh-CN" sz="1400" dirty="0" err="1">
                <a:solidFill>
                  <a:srgbClr val="374151"/>
                </a:solidFill>
                <a:latin typeface="Söhne"/>
              </a:rPr>
              <a:t>Rumelhart</a:t>
            </a:r>
            <a:r>
              <a:rPr lang="zh-CN" altLang="en-US" sz="1400" dirty="0">
                <a:solidFill>
                  <a:srgbClr val="374151"/>
                </a:solidFill>
                <a:latin typeface="Söhne"/>
              </a:rPr>
              <a:t>、</a:t>
            </a:r>
            <a:r>
              <a:rPr lang="en-US" altLang="zh-CN" sz="1400" dirty="0">
                <a:solidFill>
                  <a:srgbClr val="374151"/>
                </a:solidFill>
                <a:latin typeface="Söhne"/>
              </a:rPr>
              <a:t>Geoffrey Hinton</a:t>
            </a:r>
            <a:r>
              <a:rPr lang="zh-CN" altLang="en-US" sz="1400" dirty="0">
                <a:solidFill>
                  <a:srgbClr val="374151"/>
                </a:solidFill>
                <a:latin typeface="Söhne"/>
              </a:rPr>
              <a:t>和</a:t>
            </a:r>
            <a:r>
              <a:rPr lang="en-US" altLang="zh-CN" sz="1400" dirty="0">
                <a:solidFill>
                  <a:srgbClr val="374151"/>
                </a:solidFill>
                <a:latin typeface="Söhne"/>
              </a:rPr>
              <a:t>Ronald Williams</a:t>
            </a:r>
            <a:r>
              <a:rPr lang="zh-CN" altLang="en-US" sz="1400" dirty="0">
                <a:solidFill>
                  <a:srgbClr val="374151"/>
                </a:solidFill>
                <a:latin typeface="Söhne"/>
              </a:rPr>
              <a:t>等人发表了一篇关于误差反向传播的论文，重新点燃了神经网络研究的兴趣。</a:t>
            </a:r>
            <a:endParaRPr lang="zh-CN" altLang="en-US" sz="1400" dirty="0">
              <a:solidFill>
                <a:srgbClr val="374151"/>
              </a:solidFill>
              <a:latin typeface="Söhne"/>
            </a:endParaRPr>
          </a:p>
          <a:p>
            <a:endParaRPr lang="en-US" altLang="zh-CN" sz="800" dirty="0">
              <a:latin typeface="Source Han Sans Regular" panose="020B0500000000000000" charset="-122"/>
              <a:ea typeface="Source Han Sans Regular" panose="020B0500000000000000" charset="-122"/>
            </a:endParaRPr>
          </a:p>
        </p:txBody>
      </p:sp>
      <p:sp>
        <p:nvSpPr>
          <p:cNvPr id="32" name="椭圆 31"/>
          <p:cNvSpPr/>
          <p:nvPr/>
        </p:nvSpPr>
        <p:spPr>
          <a:xfrm>
            <a:off x="7860030" y="2396490"/>
            <a:ext cx="76200" cy="762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33" name="直接连接符 32"/>
          <p:cNvCxnSpPr/>
          <p:nvPr/>
        </p:nvCxnSpPr>
        <p:spPr>
          <a:xfrm flipH="1">
            <a:off x="7917180" y="1866900"/>
            <a:ext cx="528955" cy="52959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8444230" y="1865630"/>
            <a:ext cx="183515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8444230" y="1424940"/>
            <a:ext cx="838835" cy="10922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6" name="文本框 35"/>
          <p:cNvSpPr txBox="1"/>
          <p:nvPr/>
        </p:nvSpPr>
        <p:spPr>
          <a:xfrm>
            <a:off x="8446135" y="1410970"/>
            <a:ext cx="632460" cy="122555"/>
          </a:xfrm>
          <a:prstGeom prst="rect">
            <a:avLst/>
          </a:prstGeom>
          <a:noFill/>
        </p:spPr>
        <p:txBody>
          <a:bodyPr wrap="square" lIns="0" tIns="0" rIns="0" bIns="0" rtlCol="0">
            <a:spAutoFit/>
          </a:bodyPr>
          <a:lstStyle/>
          <a:p>
            <a:r>
              <a:rPr lang="en-US" altLang="zh-CN" sz="800">
                <a:solidFill>
                  <a:schemeClr val="bg1"/>
                </a:solidFill>
                <a:latin typeface="Novecento wide Medium" panose="00000605000000000000" charset="0"/>
                <a:ea typeface="Source Han Sans Heavy" panose="020B0A00000000000000" charset="-122"/>
                <a:cs typeface="Novecento wide Medium" panose="00000605000000000000" charset="0"/>
              </a:rPr>
              <a:t>MEDIC.</a:t>
            </a:r>
            <a:endParaRPr lang="en-US" altLang="zh-CN" sz="800">
              <a:solidFill>
                <a:schemeClr val="bg1"/>
              </a:solidFill>
              <a:latin typeface="Novecento wide Medium" panose="00000605000000000000" charset="0"/>
              <a:ea typeface="Source Han Sans Heavy" panose="020B0A00000000000000" charset="-122"/>
              <a:cs typeface="Novecento wide Medium" panose="00000605000000000000" charset="0"/>
            </a:endParaRPr>
          </a:p>
        </p:txBody>
      </p:sp>
      <p:sp>
        <p:nvSpPr>
          <p:cNvPr id="37" name="矩形 36"/>
          <p:cNvSpPr/>
          <p:nvPr/>
        </p:nvSpPr>
        <p:spPr>
          <a:xfrm>
            <a:off x="8293100" y="1350010"/>
            <a:ext cx="76200" cy="183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38" name="矩形 37"/>
          <p:cNvSpPr/>
          <p:nvPr/>
        </p:nvSpPr>
        <p:spPr>
          <a:xfrm rot="5400000">
            <a:off x="8386445" y="1181735"/>
            <a:ext cx="76200" cy="2609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39" name="文本框 38"/>
          <p:cNvSpPr txBox="1"/>
          <p:nvPr/>
        </p:nvSpPr>
        <p:spPr>
          <a:xfrm>
            <a:off x="8446135" y="1918970"/>
            <a:ext cx="2465705" cy="861774"/>
          </a:xfrm>
          <a:prstGeom prst="rect">
            <a:avLst/>
          </a:prstGeom>
          <a:noFill/>
        </p:spPr>
        <p:txBody>
          <a:bodyPr wrap="square" lIns="0" tIns="0" rIns="0" bIns="0" rtlCol="0">
            <a:spAutoFit/>
          </a:bodyPr>
          <a:lstStyle/>
          <a:p>
            <a:r>
              <a:rPr lang="zh-CN" altLang="en-US" sz="1400" dirty="0">
                <a:solidFill>
                  <a:srgbClr val="374151"/>
                </a:solidFill>
                <a:latin typeface="Söhne"/>
              </a:rPr>
              <a:t>在这一时期，支持向量机（</a:t>
            </a:r>
            <a:r>
              <a:rPr lang="en-US" altLang="zh-CN" sz="1400" dirty="0">
                <a:solidFill>
                  <a:srgbClr val="374151"/>
                </a:solidFill>
                <a:latin typeface="Söhne"/>
              </a:rPr>
              <a:t>SVM</a:t>
            </a:r>
            <a:r>
              <a:rPr lang="zh-CN" altLang="en-US" sz="1400" dirty="0">
                <a:solidFill>
                  <a:srgbClr val="374151"/>
                </a:solidFill>
                <a:latin typeface="Söhne"/>
              </a:rPr>
              <a:t>）等其他机器学习方法在实际应用中相对成功，而神经网络的研究陷入低谷。</a:t>
            </a:r>
            <a:endParaRPr lang="en-US" altLang="zh-CN" sz="1400" dirty="0">
              <a:solidFill>
                <a:srgbClr val="374151"/>
              </a:solidFill>
              <a:latin typeface="Söhne"/>
            </a:endParaRPr>
          </a:p>
        </p:txBody>
      </p:sp>
      <p:sp>
        <p:nvSpPr>
          <p:cNvPr id="40" name="文本框 39"/>
          <p:cNvSpPr txBox="1"/>
          <p:nvPr/>
        </p:nvSpPr>
        <p:spPr>
          <a:xfrm>
            <a:off x="8446135" y="1496060"/>
            <a:ext cx="3669664" cy="276999"/>
          </a:xfrm>
          <a:prstGeom prst="rect">
            <a:avLst/>
          </a:prstGeom>
          <a:noFill/>
        </p:spPr>
        <p:txBody>
          <a:bodyPr wrap="square" lIns="0" rIns="0" rtlCol="0">
            <a:spAutoFit/>
          </a:bodyPr>
          <a:lstStyle/>
          <a:p>
            <a:pPr algn="l"/>
            <a:r>
              <a:rPr lang="zh-CN" altLang="en-US" sz="1200" b="0" i="0" dirty="0">
                <a:solidFill>
                  <a:srgbClr val="374151"/>
                </a:solidFill>
                <a:effectLst/>
                <a:latin typeface="Söhne"/>
              </a:rPr>
              <a:t>支持向量机和深度学习低谷（</a:t>
            </a:r>
            <a:r>
              <a:rPr lang="en-US" altLang="zh-CN" sz="1200" b="0" i="0" dirty="0">
                <a:solidFill>
                  <a:srgbClr val="374151"/>
                </a:solidFill>
                <a:effectLst/>
                <a:latin typeface="Söhne"/>
              </a:rPr>
              <a:t>1990s - 2000s</a:t>
            </a:r>
            <a:r>
              <a:rPr lang="zh-CN" altLang="en-US" sz="1200" b="0" i="0" dirty="0">
                <a:solidFill>
                  <a:srgbClr val="374151"/>
                </a:solidFill>
                <a:effectLst/>
                <a:latin typeface="Söhne"/>
              </a:rPr>
              <a:t>）</a:t>
            </a:r>
            <a:endParaRPr lang="en-US" altLang="zh-CN" sz="1200" dirty="0">
              <a:latin typeface="Novecento wide Bold" panose="00000805000000000000" charset="0"/>
              <a:cs typeface="Novecento wide Bold" panose="00000805000000000000" charset="0"/>
            </a:endParaRPr>
          </a:p>
        </p:txBody>
      </p:sp>
      <p:sp>
        <p:nvSpPr>
          <p:cNvPr id="41" name="椭圆 40"/>
          <p:cNvSpPr/>
          <p:nvPr/>
        </p:nvSpPr>
        <p:spPr>
          <a:xfrm>
            <a:off x="8461861" y="3415516"/>
            <a:ext cx="76200" cy="762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42" name="直接连接符 41"/>
          <p:cNvCxnSpPr/>
          <p:nvPr/>
        </p:nvCxnSpPr>
        <p:spPr>
          <a:xfrm flipH="1" flipV="1">
            <a:off x="8519646" y="3487271"/>
            <a:ext cx="537845" cy="53911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9055586" y="4027656"/>
            <a:ext cx="183515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9055586" y="3586966"/>
            <a:ext cx="838835" cy="10922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6" name="文本框 45"/>
          <p:cNvSpPr txBox="1"/>
          <p:nvPr/>
        </p:nvSpPr>
        <p:spPr>
          <a:xfrm>
            <a:off x="9057491" y="3572996"/>
            <a:ext cx="632460" cy="122555"/>
          </a:xfrm>
          <a:prstGeom prst="rect">
            <a:avLst/>
          </a:prstGeom>
          <a:noFill/>
        </p:spPr>
        <p:txBody>
          <a:bodyPr wrap="square" lIns="0" tIns="0" rIns="0" bIns="0" rtlCol="0">
            <a:spAutoFit/>
          </a:bodyPr>
          <a:lstStyle/>
          <a:p>
            <a:r>
              <a:rPr lang="en-US" altLang="zh-CN" sz="800">
                <a:solidFill>
                  <a:schemeClr val="bg1"/>
                </a:solidFill>
                <a:latin typeface="Novecento wide Medium" panose="00000605000000000000" charset="0"/>
                <a:ea typeface="Source Han Sans Heavy" panose="020B0A00000000000000" charset="-122"/>
                <a:cs typeface="Novecento wide Medium" panose="00000605000000000000" charset="0"/>
              </a:rPr>
              <a:t>SUPPORTER.</a:t>
            </a:r>
            <a:endParaRPr lang="en-US" altLang="zh-CN" sz="800">
              <a:solidFill>
                <a:schemeClr val="bg1"/>
              </a:solidFill>
              <a:latin typeface="Novecento wide Medium" panose="00000605000000000000" charset="0"/>
              <a:ea typeface="Source Han Sans Heavy" panose="020B0A00000000000000" charset="-122"/>
              <a:cs typeface="Novecento wide Medium" panose="00000605000000000000" charset="0"/>
            </a:endParaRPr>
          </a:p>
        </p:txBody>
      </p:sp>
      <p:sp>
        <p:nvSpPr>
          <p:cNvPr id="47" name="矩形 46"/>
          <p:cNvSpPr/>
          <p:nvPr/>
        </p:nvSpPr>
        <p:spPr>
          <a:xfrm>
            <a:off x="8904456" y="3512036"/>
            <a:ext cx="76200" cy="183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48" name="矩形 47"/>
          <p:cNvSpPr/>
          <p:nvPr/>
        </p:nvSpPr>
        <p:spPr>
          <a:xfrm rot="5400000">
            <a:off x="8997801" y="3343761"/>
            <a:ext cx="76200" cy="2609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49" name="文本框 48"/>
          <p:cNvSpPr txBox="1"/>
          <p:nvPr/>
        </p:nvSpPr>
        <p:spPr>
          <a:xfrm>
            <a:off x="7753536" y="4051151"/>
            <a:ext cx="4275978" cy="2923877"/>
          </a:xfrm>
          <a:prstGeom prst="rect">
            <a:avLst/>
          </a:prstGeom>
          <a:noFill/>
        </p:spPr>
        <p:txBody>
          <a:bodyPr wrap="square" lIns="0" tIns="0" rIns="0" bIns="0" rtlCol="0">
            <a:spAutoFit/>
          </a:bodyPr>
          <a:lstStyle/>
          <a:p>
            <a:pPr algn="l">
              <a:buFont typeface="Arial" panose="020B0704020202020204" pitchFamily="34" charset="0"/>
              <a:buChar char="•"/>
            </a:pPr>
            <a:r>
              <a:rPr lang="zh-CN" altLang="en-US" sz="1400" b="0" i="0" dirty="0">
                <a:solidFill>
                  <a:srgbClr val="374151"/>
                </a:solidFill>
                <a:effectLst/>
                <a:latin typeface="Söhne"/>
              </a:rPr>
              <a:t>深度学习在</a:t>
            </a:r>
            <a:r>
              <a:rPr lang="en-US" altLang="zh-CN" sz="1400" b="0" i="0" dirty="0">
                <a:solidFill>
                  <a:srgbClr val="374151"/>
                </a:solidFill>
                <a:effectLst/>
                <a:latin typeface="Söhne"/>
              </a:rPr>
              <a:t>2010</a:t>
            </a:r>
            <a:r>
              <a:rPr lang="zh-CN" altLang="en-US" sz="1400" b="0" i="0" dirty="0">
                <a:solidFill>
                  <a:srgbClr val="374151"/>
                </a:solidFill>
                <a:effectLst/>
                <a:latin typeface="Söhne"/>
              </a:rPr>
              <a:t>年代经历了巨大的复兴，部分原因是计算能力的提升和大规模数据集的可用性。</a:t>
            </a:r>
            <a:endParaRPr lang="zh-CN" altLang="en-US" sz="1400" b="0" i="0" dirty="0">
              <a:solidFill>
                <a:srgbClr val="374151"/>
              </a:solidFill>
              <a:effectLst/>
              <a:latin typeface="Söhne"/>
            </a:endParaRPr>
          </a:p>
          <a:p>
            <a:pPr algn="l">
              <a:buFont typeface="Arial" panose="020B0704020202020204" pitchFamily="34" charset="0"/>
              <a:buChar char="•"/>
            </a:pPr>
            <a:r>
              <a:rPr lang="zh-CN" altLang="en-US" sz="1400" b="0" i="0" dirty="0">
                <a:solidFill>
                  <a:srgbClr val="374151"/>
                </a:solidFill>
                <a:effectLst/>
                <a:latin typeface="Söhne"/>
              </a:rPr>
              <a:t>深度学习模型，如卷积神经网络（</a:t>
            </a:r>
            <a:r>
              <a:rPr lang="en-US" altLang="zh-CN" sz="1400" b="0" i="0" dirty="0">
                <a:solidFill>
                  <a:srgbClr val="374151"/>
                </a:solidFill>
                <a:effectLst/>
                <a:latin typeface="Söhne"/>
              </a:rPr>
              <a:t>CNN</a:t>
            </a:r>
            <a:r>
              <a:rPr lang="zh-CN" altLang="en-US" sz="1400" b="0" i="0" dirty="0">
                <a:solidFill>
                  <a:srgbClr val="374151"/>
                </a:solidFill>
                <a:effectLst/>
                <a:latin typeface="Söhne"/>
              </a:rPr>
              <a:t>）和循环神经网络（</a:t>
            </a:r>
            <a:r>
              <a:rPr lang="en-US" altLang="zh-CN" sz="1400" b="0" i="0" dirty="0">
                <a:solidFill>
                  <a:srgbClr val="374151"/>
                </a:solidFill>
                <a:effectLst/>
                <a:latin typeface="Söhne"/>
              </a:rPr>
              <a:t>RNN</a:t>
            </a:r>
            <a:r>
              <a:rPr lang="zh-CN" altLang="en-US" sz="1400" b="0" i="0" dirty="0">
                <a:solidFill>
                  <a:srgbClr val="374151"/>
                </a:solidFill>
                <a:effectLst/>
                <a:latin typeface="Söhne"/>
              </a:rPr>
              <a:t>），取得了在图像识别、自然语言处理等领域的突破性成就。</a:t>
            </a:r>
            <a:endParaRPr lang="zh-CN" altLang="en-US" sz="1400" b="0" i="0" dirty="0">
              <a:solidFill>
                <a:srgbClr val="374151"/>
              </a:solidFill>
              <a:effectLst/>
              <a:latin typeface="Söhne"/>
            </a:endParaRPr>
          </a:p>
          <a:p>
            <a:pPr algn="l">
              <a:buFont typeface="Arial" panose="020B0704020202020204" pitchFamily="34" charset="0"/>
              <a:buChar char="•"/>
            </a:pPr>
            <a:r>
              <a:rPr lang="en-US" altLang="zh-CN" sz="1400" b="0" i="0" dirty="0">
                <a:solidFill>
                  <a:srgbClr val="374151"/>
                </a:solidFill>
                <a:effectLst/>
                <a:latin typeface="Söhne"/>
              </a:rPr>
              <a:t>2012</a:t>
            </a:r>
            <a:r>
              <a:rPr lang="zh-CN" altLang="en-US" sz="1400" b="0" i="0" dirty="0">
                <a:solidFill>
                  <a:srgbClr val="374151"/>
                </a:solidFill>
                <a:effectLst/>
                <a:latin typeface="Söhne"/>
              </a:rPr>
              <a:t>年，</a:t>
            </a:r>
            <a:r>
              <a:rPr lang="en-US" altLang="zh-CN" sz="1400" b="0" i="0" dirty="0">
                <a:solidFill>
                  <a:srgbClr val="374151"/>
                </a:solidFill>
                <a:effectLst/>
                <a:latin typeface="Söhne"/>
              </a:rPr>
              <a:t>Alex </a:t>
            </a:r>
            <a:r>
              <a:rPr lang="en-US" altLang="zh-CN" sz="1400" b="0" i="0" dirty="0" err="1">
                <a:solidFill>
                  <a:srgbClr val="374151"/>
                </a:solidFill>
                <a:effectLst/>
                <a:latin typeface="Söhne"/>
              </a:rPr>
              <a:t>Krizhevsky</a:t>
            </a:r>
            <a:r>
              <a:rPr lang="zh-CN" altLang="en-US" sz="1400" b="0" i="0" dirty="0">
                <a:solidFill>
                  <a:srgbClr val="374151"/>
                </a:solidFill>
                <a:effectLst/>
                <a:latin typeface="Söhne"/>
              </a:rPr>
              <a:t>的卷积神经网络</a:t>
            </a:r>
            <a:r>
              <a:rPr lang="en-US" altLang="zh-CN" sz="1400" b="0" i="0" dirty="0" err="1">
                <a:solidFill>
                  <a:srgbClr val="374151"/>
                </a:solidFill>
                <a:effectLst/>
                <a:latin typeface="Söhne"/>
              </a:rPr>
              <a:t>AlexNet</a:t>
            </a:r>
            <a:r>
              <a:rPr lang="zh-CN" altLang="en-US" sz="1400" b="0" i="0" dirty="0">
                <a:solidFill>
                  <a:srgbClr val="374151"/>
                </a:solidFill>
                <a:effectLst/>
                <a:latin typeface="Söhne"/>
              </a:rPr>
              <a:t>在</a:t>
            </a:r>
            <a:r>
              <a:rPr lang="en-US" altLang="zh-CN" sz="1400" b="0" i="0" dirty="0">
                <a:solidFill>
                  <a:srgbClr val="374151"/>
                </a:solidFill>
                <a:effectLst/>
                <a:latin typeface="Söhne"/>
              </a:rPr>
              <a:t>ImageNet</a:t>
            </a:r>
            <a:r>
              <a:rPr lang="zh-CN" altLang="en-US" sz="1400" b="0" i="0" dirty="0">
                <a:solidFill>
                  <a:srgbClr val="374151"/>
                </a:solidFill>
                <a:effectLst/>
                <a:latin typeface="Söhne"/>
              </a:rPr>
              <a:t>竞赛中取得了巨大成功，标志着深度学习的崛起。</a:t>
            </a:r>
            <a:endParaRPr lang="zh-CN" altLang="en-US" sz="1400" b="0" i="0" dirty="0">
              <a:solidFill>
                <a:srgbClr val="374151"/>
              </a:solidFill>
              <a:effectLst/>
              <a:latin typeface="Söhne"/>
            </a:endParaRPr>
          </a:p>
          <a:p>
            <a:pPr algn="l">
              <a:buFont typeface="Arial" panose="020B0704020202020204" pitchFamily="34" charset="0"/>
              <a:buChar char="•"/>
            </a:pPr>
            <a:r>
              <a:rPr lang="zh-CN" altLang="en-US" sz="1400" b="0" i="0" dirty="0">
                <a:solidFill>
                  <a:srgbClr val="374151"/>
                </a:solidFill>
                <a:effectLst/>
                <a:latin typeface="Söhne"/>
              </a:rPr>
              <a:t>深度学习技术在图像识别、语音识别、自然语言处理、自动驾驶、医学诊断等领域得到了广泛应用。</a:t>
            </a:r>
            <a:endParaRPr lang="zh-CN" altLang="en-US" sz="1400" b="0" i="0" dirty="0">
              <a:solidFill>
                <a:srgbClr val="374151"/>
              </a:solidFill>
              <a:effectLst/>
              <a:latin typeface="Söhne"/>
            </a:endParaRPr>
          </a:p>
          <a:p>
            <a:pPr algn="l">
              <a:buFont typeface="Arial" panose="020B0704020202020204" pitchFamily="34" charset="0"/>
              <a:buChar char="•"/>
            </a:pPr>
            <a:r>
              <a:rPr lang="zh-CN" altLang="en-US" sz="1400" b="0" i="0" dirty="0">
                <a:solidFill>
                  <a:srgbClr val="374151"/>
                </a:solidFill>
                <a:effectLst/>
                <a:latin typeface="Söhne"/>
              </a:rPr>
              <a:t>神经网络架构不断进化，包括卷积神经网络、循环神经网络、变换器（</a:t>
            </a:r>
            <a:r>
              <a:rPr lang="en-US" altLang="zh-CN" sz="1400" b="0" i="0" dirty="0">
                <a:solidFill>
                  <a:srgbClr val="374151"/>
                </a:solidFill>
                <a:effectLst/>
                <a:latin typeface="Söhne"/>
              </a:rPr>
              <a:t>Transformer</a:t>
            </a:r>
            <a:r>
              <a:rPr lang="zh-CN" altLang="en-US" sz="1400" b="0" i="0" dirty="0">
                <a:solidFill>
                  <a:srgbClr val="374151"/>
                </a:solidFill>
                <a:effectLst/>
                <a:latin typeface="Söhne"/>
              </a:rPr>
              <a:t>）等，以适应不同任务的需求。</a:t>
            </a:r>
            <a:endParaRPr lang="zh-CN" altLang="en-US" sz="1400" b="0" i="0" dirty="0">
              <a:solidFill>
                <a:srgbClr val="374151"/>
              </a:solidFill>
              <a:effectLst/>
              <a:latin typeface="Söhne"/>
            </a:endParaRPr>
          </a:p>
          <a:p>
            <a:endParaRPr lang="en-US" altLang="zh-CN" sz="800" dirty="0">
              <a:latin typeface="Source Han Sans Regular" panose="020B0500000000000000" charset="-122"/>
              <a:ea typeface="Source Han Sans Regular" panose="020B0500000000000000" charset="-122"/>
            </a:endParaRPr>
          </a:p>
        </p:txBody>
      </p:sp>
      <p:sp>
        <p:nvSpPr>
          <p:cNvPr id="50" name="文本框 49"/>
          <p:cNvSpPr txBox="1"/>
          <p:nvPr/>
        </p:nvSpPr>
        <p:spPr>
          <a:xfrm>
            <a:off x="9057490" y="3658086"/>
            <a:ext cx="2803209" cy="276999"/>
          </a:xfrm>
          <a:prstGeom prst="rect">
            <a:avLst/>
          </a:prstGeom>
          <a:noFill/>
        </p:spPr>
        <p:txBody>
          <a:bodyPr wrap="square" lIns="0" rIns="0" rtlCol="0">
            <a:spAutoFit/>
          </a:bodyPr>
          <a:lstStyle/>
          <a:p>
            <a:pPr algn="l"/>
            <a:r>
              <a:rPr lang="zh-CN" altLang="en-US" sz="1200" b="0" i="0" dirty="0">
                <a:solidFill>
                  <a:srgbClr val="374151"/>
                </a:solidFill>
                <a:effectLst/>
                <a:latin typeface="Söhne"/>
              </a:rPr>
              <a:t>深度学习的复兴与应用（</a:t>
            </a:r>
            <a:r>
              <a:rPr lang="en-US" altLang="zh-CN" sz="1200" b="0" i="0" dirty="0">
                <a:solidFill>
                  <a:srgbClr val="374151"/>
                </a:solidFill>
                <a:effectLst/>
                <a:latin typeface="Söhne"/>
              </a:rPr>
              <a:t>2010s - </a:t>
            </a:r>
            <a:r>
              <a:rPr lang="zh-CN" altLang="en-US" sz="1200" b="0" i="0" dirty="0">
                <a:solidFill>
                  <a:srgbClr val="374151"/>
                </a:solidFill>
                <a:effectLst/>
                <a:latin typeface="Söhne"/>
              </a:rPr>
              <a:t>至今）</a:t>
            </a:r>
            <a:endParaRPr lang="en-US" altLang="zh-CN" sz="1200" dirty="0">
              <a:latin typeface="Novecento wide Bold" panose="00000805000000000000" charset="0"/>
              <a:cs typeface="Novecento wide Bold" panose="00000805000000000000" charset="0"/>
            </a:endParaRPr>
          </a:p>
        </p:txBody>
      </p:sp>
      <p:sp>
        <p:nvSpPr>
          <p:cNvPr id="53" name="矩形 52"/>
          <p:cNvSpPr/>
          <p:nvPr/>
        </p:nvSpPr>
        <p:spPr>
          <a:xfrm>
            <a:off x="6729095" y="3241040"/>
            <a:ext cx="1927860" cy="109220"/>
          </a:xfrm>
          <a:prstGeom prst="rect">
            <a:avLst/>
          </a:prstGeom>
          <a:solidFill>
            <a:schemeClr val="bg1">
              <a:alpha val="6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4" name="椭圆 53"/>
          <p:cNvSpPr/>
          <p:nvPr/>
        </p:nvSpPr>
        <p:spPr>
          <a:xfrm>
            <a:off x="8731885" y="3248660"/>
            <a:ext cx="78105" cy="80645"/>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8696960" y="3213735"/>
            <a:ext cx="149860" cy="149860"/>
          </a:xfrm>
          <a:prstGeom prst="ellipse">
            <a:avLst/>
          </a:prstGeom>
          <a:noFill/>
          <a:ln>
            <a:solidFill>
              <a:schemeClr val="bg1">
                <a:alpha val="60000"/>
              </a:schemeClr>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56"/>
          <p:cNvSpPr txBox="1"/>
          <p:nvPr/>
        </p:nvSpPr>
        <p:spPr>
          <a:xfrm>
            <a:off x="6729095" y="3234055"/>
            <a:ext cx="1494790" cy="122555"/>
          </a:xfrm>
          <a:prstGeom prst="rect">
            <a:avLst/>
          </a:prstGeom>
          <a:noFill/>
        </p:spPr>
        <p:txBody>
          <a:bodyPr wrap="square" lIns="0" tIns="0" rIns="0" bIns="0" rtlCol="0">
            <a:spAutoFit/>
          </a:bodyPr>
          <a:lstStyle/>
          <a:p>
            <a:r>
              <a:rPr lang="en-US" altLang="zh-CN" sz="800">
                <a:latin typeface="Source Han Sans Heavy" panose="020B0A00000000000000" charset="-122"/>
                <a:ea typeface="Source Han Sans Heavy" panose="020B0A00000000000000" charset="-122"/>
              </a:rPr>
              <a:t>       RHINE LAB.LLC.</a:t>
            </a:r>
            <a:endParaRPr lang="en-US" altLang="zh-CN" sz="800">
              <a:latin typeface="Source Han Sans Heavy" panose="020B0A00000000000000" charset="-122"/>
              <a:ea typeface="Source Han Sans Heavy" panose="020B0A00000000000000" charset="-122"/>
            </a:endParaRPr>
          </a:p>
        </p:txBody>
      </p:sp>
      <p:sp>
        <p:nvSpPr>
          <p:cNvPr id="3" name="文本框 2"/>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42875" y="179705"/>
            <a:ext cx="2640330" cy="1202690"/>
          </a:xfrm>
        </p:spPr>
        <p:txBody>
          <a:bodyPr/>
          <a:lstStyle/>
          <a:p>
            <a:r>
              <a:rPr lang="zh-CN" altLang="en-US" sz="2800" dirty="0">
                <a:latin typeface="Novecento wide Bold" panose="00000805000000000000" charset="0"/>
                <a:cs typeface="Novecento wide Bold" panose="00000805000000000000" charset="0"/>
              </a:rPr>
              <a:t>总览</a:t>
            </a:r>
            <a:endParaRPr lang="en-US" altLang="zh-CN" sz="2000" dirty="0">
              <a:latin typeface="Novecento wide Bold" panose="00000805000000000000" charset="0"/>
              <a:cs typeface="Novecento wide Bold" panose="00000805000000000000" charset="0"/>
            </a:endParaRPr>
          </a:p>
        </p:txBody>
      </p:sp>
      <p:sp>
        <p:nvSpPr>
          <p:cNvPr id="3" name="副标题 2"/>
          <p:cNvSpPr>
            <a:spLocks noGrp="1"/>
          </p:cNvSpPr>
          <p:nvPr>
            <p:ph type="subTitle" idx="1"/>
          </p:nvPr>
        </p:nvSpPr>
        <p:spPr>
          <a:xfrm>
            <a:off x="8548370" y="6111240"/>
            <a:ext cx="3266440" cy="260350"/>
          </a:xfrm>
        </p:spPr>
        <p:txBody>
          <a:bodyPr>
            <a:normAutofit fontScale="77500"/>
          </a:bodyPr>
          <a:lstStyle/>
          <a:p>
            <a:r>
              <a:rPr lang="en-US" altLang="zh-CN" sz="1200" dirty="0">
                <a:latin typeface="Novecento wide Bold" panose="00000805000000000000" charset="0"/>
                <a:cs typeface="Novecento wide Bold" panose="00000805000000000000" charset="0"/>
              </a:rPr>
              <a:t>Created by team 6</a:t>
            </a:r>
            <a:endParaRPr lang="en-US" altLang="zh-CN" sz="1200" dirty="0">
              <a:latin typeface="Novecento wide Bold" panose="00000805000000000000" charset="0"/>
              <a:cs typeface="Novecento wide Bold" panose="00000805000000000000" charset="0"/>
            </a:endParaRPr>
          </a:p>
        </p:txBody>
      </p:sp>
      <p:sp>
        <p:nvSpPr>
          <p:cNvPr id="4" name="矩形 3"/>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0" name="文本框 9"/>
          <p:cNvSpPr txBox="1"/>
          <p:nvPr/>
        </p:nvSpPr>
        <p:spPr>
          <a:xfrm>
            <a:off x="8026512" y="1787227"/>
            <a:ext cx="3211830" cy="3969385"/>
          </a:xfrm>
          <a:prstGeom prst="rect">
            <a:avLst/>
          </a:prstGeom>
          <a:noFill/>
        </p:spPr>
        <p:txBody>
          <a:bodyPr wrap="square" rtlCol="0">
            <a:spAutoFit/>
          </a:bodyPr>
          <a:lstStyle/>
          <a:p>
            <a:pPr algn="l"/>
            <a:r>
              <a:rPr lang="zh-CN" altLang="en-US" sz="2800" dirty="0">
                <a:solidFill>
                  <a:srgbClr val="374151"/>
                </a:solidFill>
                <a:latin typeface="Söhne"/>
              </a:rPr>
              <a:t>  </a:t>
            </a:r>
            <a:r>
              <a:rPr lang="en-US" altLang="zh-CN" sz="2800" dirty="0">
                <a:solidFill>
                  <a:srgbClr val="374151"/>
                </a:solidFill>
                <a:latin typeface="Söhne"/>
              </a:rPr>
              <a:t>    </a:t>
            </a:r>
            <a:r>
              <a:rPr lang="zh-CN" altLang="en-US" sz="2800" b="0" i="0" dirty="0">
                <a:solidFill>
                  <a:srgbClr val="374151"/>
                </a:solidFill>
                <a:effectLst/>
                <a:latin typeface="Söhne"/>
              </a:rPr>
              <a:t>神经网络的发展历史经历了多个重要时期，从早期概念到深度学习的复兴，它已成为人工智能领域的核心技术之一，并在各种领域取得了显著的进展和应用。</a:t>
            </a:r>
            <a:endParaRPr lang="en-US" altLang="zh-CN" sz="2800" dirty="0">
              <a:latin typeface="Novecento wide Bold" panose="00000805000000000000" charset="0"/>
              <a:ea typeface="Source Han Sans Heavy" panose="020B0A00000000000000" charset="-122"/>
              <a:cs typeface="Novecento wide Bold" panose="00000805000000000000" charset="0"/>
            </a:endParaRPr>
          </a:p>
        </p:txBody>
      </p:sp>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pic>
        <p:nvPicPr>
          <p:cNvPr id="6" name="图片 5" descr="QQ_1730190060059"/>
          <p:cNvPicPr>
            <a:picLocks noChangeAspect="1"/>
          </p:cNvPicPr>
          <p:nvPr/>
        </p:nvPicPr>
        <p:blipFill>
          <a:blip r:embed="rId2"/>
          <a:srcRect l="1358"/>
          <a:stretch>
            <a:fillRect/>
          </a:stretch>
        </p:blipFill>
        <p:spPr>
          <a:xfrm>
            <a:off x="387350" y="1899285"/>
            <a:ext cx="7103110" cy="39814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9" name="矩形 8"/>
          <p:cNvSpPr/>
          <p:nvPr/>
        </p:nvSpPr>
        <p:spPr>
          <a:xfrm>
            <a:off x="5081270" y="2459355"/>
            <a:ext cx="212661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1" name="直接连接符 10"/>
          <p:cNvCxnSpPr/>
          <p:nvPr/>
        </p:nvCxnSpPr>
        <p:spPr>
          <a:xfrm flipV="1">
            <a:off x="2663825" y="-24765"/>
            <a:ext cx="6910705" cy="692975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720975" y="-40005"/>
            <a:ext cx="6882130" cy="68967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图片 14" descr="道具_带框_至纯源石"/>
          <p:cNvPicPr>
            <a:picLocks noChangeAspect="1"/>
          </p:cNvPicPr>
          <p:nvPr/>
        </p:nvPicPr>
        <p:blipFill>
          <a:blip r:embed="rId2">
            <a:grayscl/>
            <a:lum bright="-66000" contrast="12000"/>
          </a:blip>
          <a:stretch>
            <a:fillRect/>
          </a:stretch>
        </p:blipFill>
        <p:spPr>
          <a:xfrm>
            <a:off x="5290820" y="2646045"/>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5125085" y="2760561"/>
            <a:ext cx="2038350" cy="1202893"/>
          </a:xfrm>
          <a:prstGeom prst="rect">
            <a:avLst/>
          </a:prstGeom>
          <a:noFill/>
        </p:spPr>
        <p:txBody>
          <a:bodyPr wrap="square" lIns="46990" tIns="46990" rIns="46990" bIns="46990" rtlCol="0" anchor="ctr" anchorCtr="0">
            <a:spAutoFit/>
          </a:bodyPr>
          <a:lstStyle/>
          <a:p>
            <a:pPr algn="ctr"/>
            <a:r>
              <a:rPr lang="zh-CN" altLang="en-US" sz="3600" b="1" dirty="0">
                <a:solidFill>
                  <a:schemeClr val="bg1"/>
                </a:solidFill>
                <a:latin typeface="Novecento wide Bold" panose="00000805000000000000" charset="0"/>
                <a:cs typeface="Novecento wide Bold" panose="00000805000000000000" charset="0"/>
              </a:rPr>
              <a:t>相关应用 </a:t>
            </a:r>
            <a:endParaRPr lang="en-US" altLang="zh-CN" sz="3600" b="1" dirty="0">
              <a:solidFill>
                <a:schemeClr val="bg1"/>
              </a:solidFill>
              <a:latin typeface="Novecento wide Bold" panose="00000805000000000000" charset="0"/>
              <a:cs typeface="Novecento wide Bold" panose="00000805000000000000" charset="0"/>
            </a:endParaRPr>
          </a:p>
          <a:p>
            <a:pPr algn="ctr"/>
            <a:r>
              <a:rPr lang="zh-CN" altLang="en-US" sz="3600" b="1" dirty="0">
                <a:solidFill>
                  <a:schemeClr val="bg1"/>
                </a:solidFill>
                <a:latin typeface="Novecento wide Bold" panose="00000805000000000000" charset="0"/>
                <a:cs typeface="Novecento wide Bold" panose="00000805000000000000" charset="0"/>
              </a:rPr>
              <a:t>图像识别</a:t>
            </a:r>
            <a:endParaRPr lang="en-US" altLang="zh-CN" sz="3600" b="1" dirty="0">
              <a:solidFill>
                <a:schemeClr val="bg1"/>
              </a:solidFill>
              <a:latin typeface="Novecento wide Bold" panose="00000805000000000000" charset="0"/>
              <a:cs typeface="Novecento wide Bold" panose="00000805000000000000" charset="0"/>
            </a:endParaRPr>
          </a:p>
        </p:txBody>
      </p:sp>
      <p:sp>
        <p:nvSpPr>
          <p:cNvPr id="17" name="文本框 16"/>
          <p:cNvSpPr txBox="1"/>
          <p:nvPr/>
        </p:nvSpPr>
        <p:spPr>
          <a:xfrm>
            <a:off x="5080635" y="3936365"/>
            <a:ext cx="2127250" cy="198755"/>
          </a:xfrm>
          <a:prstGeom prst="rect">
            <a:avLst/>
          </a:prstGeom>
          <a:noFill/>
        </p:spPr>
        <p:txBody>
          <a:bodyPr wrap="square" rtlCol="0">
            <a:spAutoFit/>
          </a:bodyPr>
          <a:lstStyle/>
          <a:p>
            <a:pPr algn="ctr"/>
            <a:r>
              <a:rPr lang="en-US" altLang="zh-CN" sz="700">
                <a:solidFill>
                  <a:schemeClr val="bg1">
                    <a:lumMod val="65000"/>
                  </a:schemeClr>
                </a:solidFill>
                <a:latin typeface="Novecento wide Medium" panose="00000605000000000000" charset="0"/>
                <a:cs typeface="Novecento wide Medium" panose="00000605000000000000" charset="0"/>
              </a:rPr>
              <a:t>Introduction to machine learning</a:t>
            </a:r>
            <a:endParaRPr lang="en-US" altLang="zh-CN" sz="700">
              <a:solidFill>
                <a:schemeClr val="bg1">
                  <a:lumMod val="65000"/>
                </a:schemeClr>
              </a:solidFill>
              <a:latin typeface="Novecento wide Medium" panose="00000605000000000000" charset="0"/>
              <a:cs typeface="Novecento wide Medium" panose="00000605000000000000" charset="0"/>
            </a:endParaRPr>
          </a:p>
        </p:txBody>
      </p:sp>
      <p:sp>
        <p:nvSpPr>
          <p:cNvPr id="34" name="矩形 33"/>
          <p:cNvSpPr/>
          <p:nvPr/>
        </p:nvSpPr>
        <p:spPr>
          <a:xfrm>
            <a:off x="12327890" y="4300855"/>
            <a:ext cx="687070" cy="4019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742565" y="-36576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12" name="直接连接符 11"/>
          <p:cNvCxnSpPr/>
          <p:nvPr/>
        </p:nvCxnSpPr>
        <p:spPr>
          <a:xfrm flipH="1">
            <a:off x="2897505" y="-119380"/>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2565" y="169291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572895" y="2335530"/>
            <a:ext cx="269430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5" name="图片 14" descr="道具_带框_至纯源石"/>
          <p:cNvPicPr>
            <a:picLocks noChangeAspect="1"/>
          </p:cNvPicPr>
          <p:nvPr/>
        </p:nvPicPr>
        <p:blipFill>
          <a:blip r:embed="rId2">
            <a:grayscl/>
            <a:lum bright="-66000" contrast="12000"/>
          </a:blip>
          <a:stretch>
            <a:fillRect/>
          </a:stretch>
        </p:blipFill>
        <p:spPr>
          <a:xfrm>
            <a:off x="2048510" y="2522220"/>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1838325" y="2887719"/>
            <a:ext cx="2256790" cy="710451"/>
          </a:xfrm>
          <a:prstGeom prst="rect">
            <a:avLst/>
          </a:prstGeom>
          <a:noFill/>
        </p:spPr>
        <p:txBody>
          <a:bodyPr wrap="square" lIns="46990" tIns="46990" rIns="46990" bIns="46990" rtlCol="0" anchor="ctr" anchorCtr="0">
            <a:spAutoFit/>
          </a:bodyPr>
          <a:lstStyle/>
          <a:p>
            <a:pPr algn="ctr"/>
            <a:r>
              <a:rPr lang="zh-CN" altLang="en-US" sz="4000" b="1" dirty="0">
                <a:solidFill>
                  <a:schemeClr val="bg1"/>
                </a:solidFill>
                <a:latin typeface="Novecento wide Bold" panose="00000805000000000000" charset="0"/>
                <a:cs typeface="Novecento wide Bold" panose="00000805000000000000" charset="0"/>
              </a:rPr>
              <a:t>目标检测</a:t>
            </a:r>
            <a:endParaRPr lang="en-US" altLang="zh-CN" sz="4000" b="1" dirty="0">
              <a:solidFill>
                <a:schemeClr val="bg1"/>
              </a:solidFill>
              <a:latin typeface="Novecento wide Bold" panose="00000805000000000000" charset="0"/>
              <a:cs typeface="Novecento wide Bold" panose="00000805000000000000" charset="0"/>
            </a:endParaRPr>
          </a:p>
        </p:txBody>
      </p:sp>
      <p:sp>
        <p:nvSpPr>
          <p:cNvPr id="17" name="文本框 16"/>
          <p:cNvSpPr txBox="1"/>
          <p:nvPr/>
        </p:nvSpPr>
        <p:spPr>
          <a:xfrm>
            <a:off x="1838325" y="3812540"/>
            <a:ext cx="2127250" cy="198755"/>
          </a:xfrm>
          <a:prstGeom prst="rect">
            <a:avLst/>
          </a:prstGeom>
          <a:noFill/>
        </p:spPr>
        <p:txBody>
          <a:bodyPr wrap="square" rtlCol="0">
            <a:spAutoFit/>
          </a:bodyPr>
          <a:lstStyle/>
          <a:p>
            <a:pPr algn="ctr"/>
            <a:r>
              <a:rPr lang="en-US" altLang="zh-CN" sz="700">
                <a:solidFill>
                  <a:schemeClr val="bg1">
                    <a:lumMod val="65000"/>
                  </a:schemeClr>
                </a:solidFill>
                <a:latin typeface="Novecento wide Medium" panose="00000605000000000000" charset="0"/>
                <a:cs typeface="Novecento wide Medium" panose="00000605000000000000" charset="0"/>
              </a:rPr>
              <a:t>Introduction to machine learning</a:t>
            </a:r>
            <a:endParaRPr lang="en-US" altLang="zh-CN" sz="700">
              <a:solidFill>
                <a:schemeClr val="bg1">
                  <a:lumMod val="65000"/>
                </a:schemeClr>
              </a:solidFill>
              <a:latin typeface="Novecento wide Medium" panose="00000605000000000000" charset="0"/>
              <a:cs typeface="Novecento wide Medium" panose="00000605000000000000" charset="0"/>
            </a:endParaRPr>
          </a:p>
        </p:txBody>
      </p:sp>
      <p:sp>
        <p:nvSpPr>
          <p:cNvPr id="2" name="标题 1"/>
          <p:cNvSpPr>
            <a:spLocks noGrp="1"/>
          </p:cNvSpPr>
          <p:nvPr>
            <p:ph type="ctrTitle"/>
          </p:nvPr>
        </p:nvSpPr>
        <p:spPr>
          <a:xfrm>
            <a:off x="142875" y="179705"/>
            <a:ext cx="2640330" cy="1202690"/>
          </a:xfrm>
        </p:spPr>
        <p:txBody>
          <a:bodyPr/>
          <a:lstStyle/>
          <a:p>
            <a:r>
              <a:rPr lang="en-US" altLang="zh-CN" sz="2800">
                <a:latin typeface="Novecento wide Bold" panose="00000805000000000000" charset="0"/>
                <a:cs typeface="Novecento wide Bold" panose="00000805000000000000" charset="0"/>
                <a:sym typeface="+mn-ea"/>
              </a:rPr>
              <a:t>TEAM SIX</a:t>
            </a:r>
            <a:br>
              <a:rPr lang="en-US" altLang="zh-CN" sz="2800">
                <a:latin typeface="Novecento wide Medium" panose="00000605000000000000" charset="0"/>
                <a:cs typeface="Novecento wide Medium" panose="00000605000000000000" charset="0"/>
              </a:rPr>
            </a:br>
            <a:r>
              <a:rPr lang="en-US" altLang="zh-CN" sz="1000">
                <a:latin typeface="Novecento wide Medium" panose="00000605000000000000" charset="0"/>
                <a:cs typeface="Novecento wide Medium" panose="00000605000000000000" charset="0"/>
                <a:sym typeface="+mn-ea"/>
              </a:rPr>
              <a:t>Development history and application</a:t>
            </a:r>
            <a:br>
              <a:rPr lang="en-US" altLang="zh-CN" sz="1000">
                <a:latin typeface="Novecento wide Medium" panose="00000605000000000000" charset="0"/>
                <a:cs typeface="Novecento wide Medium" panose="00000605000000000000" charset="0"/>
              </a:rPr>
            </a:br>
            <a:r>
              <a:rPr lang="en-US" altLang="zh-CN" sz="2000">
                <a:latin typeface="Novecento wide Medium" panose="00000605000000000000" charset="0"/>
                <a:cs typeface="Novecento wide Medium" panose="00000605000000000000" charset="0"/>
                <a:sym typeface="+mn-ea"/>
              </a:rPr>
              <a:t>ANALYSIS   AI</a:t>
            </a:r>
            <a:endParaRPr lang="en-US" altLang="zh-CN" sz="2000">
              <a:latin typeface="Novecento wide Bold" panose="00000805000000000000" charset="0"/>
              <a:cs typeface="Novecento wide Bold" panose="00000805000000000000" charset="0"/>
            </a:endParaRPr>
          </a:p>
        </p:txBody>
      </p:sp>
      <p:sp>
        <p:nvSpPr>
          <p:cNvPr id="3" name="副标题 2"/>
          <p:cNvSpPr>
            <a:spLocks noGrp="1"/>
          </p:cNvSpPr>
          <p:nvPr>
            <p:ph type="subTitle" idx="1"/>
          </p:nvPr>
        </p:nvSpPr>
        <p:spPr>
          <a:xfrm>
            <a:off x="8548370" y="6111240"/>
            <a:ext cx="3266440" cy="260350"/>
          </a:xfrm>
        </p:spPr>
        <p:txBody>
          <a:bodyPr>
            <a:normAutofit fontScale="77500"/>
          </a:bodyPr>
          <a:lstStyle/>
          <a:p>
            <a:r>
              <a:rPr lang="en-US" altLang="zh-CN" sz="1200" dirty="0">
                <a:latin typeface="Novecento wide Bold" panose="00000805000000000000" charset="0"/>
                <a:cs typeface="Novecento wide Bold" panose="00000805000000000000" charset="0"/>
              </a:rPr>
              <a:t>Created by team 6</a:t>
            </a:r>
            <a:endParaRPr lang="en-US" altLang="zh-CN" sz="1200" dirty="0">
              <a:latin typeface="Novecento wide Bold" panose="00000805000000000000" charset="0"/>
              <a:cs typeface="Novecento wide Bold" panose="00000805000000000000" charset="0"/>
            </a:endParaRPr>
          </a:p>
        </p:txBody>
      </p:sp>
      <p:sp>
        <p:nvSpPr>
          <p:cNvPr id="5" name="矩形 4"/>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 name="矩形 5"/>
          <p:cNvSpPr/>
          <p:nvPr/>
        </p:nvSpPr>
        <p:spPr>
          <a:xfrm>
            <a:off x="1838325" y="218821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936115" y="2134870"/>
            <a:ext cx="1083945" cy="337185"/>
          </a:xfrm>
          <a:prstGeom prst="rect">
            <a:avLst/>
          </a:prstGeom>
          <a:noFill/>
        </p:spPr>
        <p:txBody>
          <a:bodyPr wrap="none" rtlCol="0">
            <a:spAutoFit/>
          </a:bodyPr>
          <a:lstStyle/>
          <a:p>
            <a:r>
              <a:rPr lang="en-US" altLang="zh-CN" sz="1600" dirty="0">
                <a:latin typeface="Novecento wide Medium" panose="00000605000000000000" charset="0"/>
                <a:cs typeface="Novecento wide Medium" panose="00000605000000000000" charset="0"/>
              </a:rPr>
              <a:t>section</a:t>
            </a:r>
            <a:endParaRPr lang="en-US" altLang="zh-CN" sz="1600" dirty="0">
              <a:latin typeface="Novecento wide Medium" panose="00000605000000000000" charset="0"/>
              <a:cs typeface="Novecento wide Medium" panose="00000605000000000000" charset="0"/>
            </a:endParaRPr>
          </a:p>
        </p:txBody>
      </p:sp>
      <p:sp>
        <p:nvSpPr>
          <p:cNvPr id="10" name="椭圆 9"/>
          <p:cNvSpPr/>
          <p:nvPr/>
        </p:nvSpPr>
        <p:spPr>
          <a:xfrm>
            <a:off x="3965575" y="2424430"/>
            <a:ext cx="182245" cy="182245"/>
          </a:xfrm>
          <a:prstGeom prst="ellipse">
            <a:avLst/>
          </a:prstGeom>
          <a:solidFill>
            <a:schemeClr val="lt1">
              <a:alpha val="69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cxnSp>
        <p:nvCxnSpPr>
          <p:cNvPr id="14" name="直接连接符 13"/>
          <p:cNvCxnSpPr/>
          <p:nvPr/>
        </p:nvCxnSpPr>
        <p:spPr>
          <a:xfrm>
            <a:off x="8584565" y="6041390"/>
            <a:ext cx="336486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8708390" y="5581015"/>
            <a:ext cx="3106420" cy="460375"/>
          </a:xfrm>
          <a:prstGeom prst="rect">
            <a:avLst/>
          </a:prstGeom>
          <a:noFill/>
        </p:spPr>
        <p:txBody>
          <a:bodyPr wrap="square" rtlCol="0">
            <a:spAutoFit/>
          </a:bodyPr>
          <a:lstStyle/>
          <a:p>
            <a:r>
              <a:rPr lang="en-US" altLang="zh-CN" sz="2400" dirty="0">
                <a:latin typeface="Novecento wide Bold" panose="00000805000000000000" charset="0"/>
                <a:cs typeface="Novecento wide Bold" panose="00000805000000000000" charset="0"/>
              </a:rPr>
              <a:t>Image recognition</a:t>
            </a:r>
            <a:endParaRPr lang="en-US" altLang="zh-CN" sz="2400" dirty="0">
              <a:latin typeface="Novecento wide Bold" panose="00000805000000000000" charset="0"/>
              <a:cs typeface="Novecento wide Bold" panose="00000805000000000000" charset="0"/>
            </a:endParaRPr>
          </a:p>
        </p:txBody>
      </p:sp>
      <p:sp>
        <p:nvSpPr>
          <p:cNvPr id="23" name="文本框 22"/>
          <p:cNvSpPr txBox="1"/>
          <p:nvPr/>
        </p:nvSpPr>
        <p:spPr>
          <a:xfrm>
            <a:off x="8708390" y="5450840"/>
            <a:ext cx="1856740" cy="306705"/>
          </a:xfrm>
          <a:prstGeom prst="rect">
            <a:avLst/>
          </a:prstGeom>
          <a:noFill/>
        </p:spPr>
        <p:txBody>
          <a:bodyPr wrap="square" rtlCol="0">
            <a:spAutoFit/>
          </a:bodyPr>
          <a:lstStyle/>
          <a:p>
            <a:r>
              <a:rPr lang="en-US" altLang="zh-CN" sz="1400">
                <a:latin typeface="Novecento wide Medium" panose="00000605000000000000" charset="0"/>
                <a:cs typeface="Novecento wide Medium" panose="00000605000000000000" charset="0"/>
              </a:rPr>
              <a:t>title</a:t>
            </a:r>
            <a:endParaRPr lang="en-US" altLang="zh-CN" sz="1400">
              <a:latin typeface="Novecento wide Medium" panose="00000605000000000000" charset="0"/>
              <a:cs typeface="Novecento wide Medium" panose="00000605000000000000" charset="0"/>
            </a:endParaRPr>
          </a:p>
        </p:txBody>
      </p:sp>
      <p:sp>
        <p:nvSpPr>
          <p:cNvPr id="25" name="矩形 24"/>
          <p:cNvSpPr/>
          <p:nvPr/>
        </p:nvSpPr>
        <p:spPr>
          <a:xfrm>
            <a:off x="0" y="6203315"/>
            <a:ext cx="238125"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6" name="文本框 25"/>
          <p:cNvSpPr txBox="1"/>
          <p:nvPr/>
        </p:nvSpPr>
        <p:spPr>
          <a:xfrm>
            <a:off x="238125" y="6118860"/>
            <a:ext cx="128397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神经网络(深度学习)</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发展历史与应用</a:t>
            </a:r>
            <a:endParaRPr lang="en-US" altLang="zh-CN" sz="1000">
              <a:latin typeface="Novecento wide Bold" panose="00000805000000000000" charset="0"/>
              <a:cs typeface="Novecento wide Bold" panose="00000805000000000000" charset="0"/>
            </a:endParaRPr>
          </a:p>
        </p:txBody>
      </p:sp>
      <p:sp>
        <p:nvSpPr>
          <p:cNvPr id="28" name="椭圆 27"/>
          <p:cNvSpPr/>
          <p:nvPr/>
        </p:nvSpPr>
        <p:spPr>
          <a:xfrm>
            <a:off x="109524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9" name="椭圆 28"/>
          <p:cNvSpPr/>
          <p:nvPr/>
        </p:nvSpPr>
        <p:spPr>
          <a:xfrm>
            <a:off x="111620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0" name="椭圆 29"/>
          <p:cNvSpPr/>
          <p:nvPr/>
        </p:nvSpPr>
        <p:spPr>
          <a:xfrm>
            <a:off x="11371580" y="197933"/>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椭圆 30"/>
          <p:cNvSpPr/>
          <p:nvPr/>
        </p:nvSpPr>
        <p:spPr>
          <a:xfrm>
            <a:off x="115811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2" name="椭圆 31"/>
          <p:cNvSpPr/>
          <p:nvPr/>
        </p:nvSpPr>
        <p:spPr>
          <a:xfrm>
            <a:off x="117906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33" name="直接连接符 32"/>
          <p:cNvCxnSpPr>
            <a:stCxn id="29" idx="6"/>
            <a:endCxn id="30" idx="2"/>
          </p:cNvCxnSpPr>
          <p:nvPr/>
        </p:nvCxnSpPr>
        <p:spPr>
          <a:xfrm>
            <a:off x="11247755" y="241113"/>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sp>
        <p:nvSpPr>
          <p:cNvPr id="4" name="矩形 3"/>
          <p:cNvSpPr/>
          <p:nvPr/>
        </p:nvSpPr>
        <p:spPr>
          <a:xfrm flipV="1">
            <a:off x="-49530" y="2335530"/>
            <a:ext cx="76200" cy="20904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4" name="矩形 33"/>
          <p:cNvSpPr/>
          <p:nvPr/>
        </p:nvSpPr>
        <p:spPr>
          <a:xfrm>
            <a:off x="8006080" y="5653405"/>
            <a:ext cx="687070" cy="4019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7373620" y="2125662"/>
            <a:ext cx="2032598" cy="923330"/>
          </a:xfrm>
          <a:prstGeom prst="rect">
            <a:avLst/>
          </a:prstGeom>
          <a:noFill/>
        </p:spPr>
        <p:txBody>
          <a:bodyPr wrap="square" rtlCol="0">
            <a:spAutoFit/>
          </a:bodyPr>
          <a:lstStyle/>
          <a:p>
            <a:pPr algn="l"/>
            <a:br>
              <a:rPr lang="zh-CN" altLang="en-US" dirty="0">
                <a:highlight>
                  <a:srgbClr val="FFFF00"/>
                </a:highlight>
                <a:sym typeface="+mn-ea"/>
              </a:rPr>
            </a:br>
            <a:br>
              <a:rPr lang="zh-CN" altLang="en-US" dirty="0">
                <a:highlight>
                  <a:srgbClr val="FFFF00"/>
                </a:highlight>
                <a:sym typeface="+mn-ea"/>
              </a:rPr>
            </a:br>
            <a:endParaRPr lang="en-US" altLang="zh-CN" dirty="0">
              <a:highlight>
                <a:srgbClr val="FFFF00"/>
              </a:highlight>
              <a:sym typeface="+mn-ea"/>
            </a:endParaRPr>
          </a:p>
        </p:txBody>
      </p:sp>
      <p:sp>
        <p:nvSpPr>
          <p:cNvPr id="13" name="文本框 12"/>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sp>
        <p:nvSpPr>
          <p:cNvPr id="19" name="文本框 18"/>
          <p:cNvSpPr txBox="1"/>
          <p:nvPr/>
        </p:nvSpPr>
        <p:spPr>
          <a:xfrm>
            <a:off x="5623187" y="575350"/>
            <a:ext cx="5533464" cy="2031325"/>
          </a:xfrm>
          <a:prstGeom prst="rect">
            <a:avLst/>
          </a:prstGeom>
          <a:noFill/>
        </p:spPr>
        <p:txBody>
          <a:bodyPr wrap="square" rtlCol="0">
            <a:spAutoFit/>
          </a:bodyPr>
          <a:lstStyle/>
          <a:p>
            <a:r>
              <a:rPr lang="zh-CN" altLang="zh-CN" sz="1800" kern="100" dirty="0">
                <a:solidFill>
                  <a:srgbClr val="374151"/>
                </a:solidFill>
                <a:effectLst/>
                <a:latin typeface="Segoe UI" panose="020B0502040204020203" pitchFamily="34" charset="0"/>
                <a:ea typeface="等线" panose="02010600030101010101" pitchFamily="2" charset="-122"/>
                <a:cs typeface="Segoe UI" panose="020B0502040204020203" pitchFamily="34" charset="0"/>
              </a:rPr>
              <a:t>目标检测是深度学习在图像识别中的一项关键应用。它可以用于识别图像中的特定物体、人脸或其他感兴趣的区域。常见的目标检测模型包括</a:t>
            </a:r>
            <a:r>
              <a:rPr lang="en-US" altLang="zh-CN" sz="1800" kern="100" dirty="0">
                <a:solidFill>
                  <a:srgbClr val="374151"/>
                </a:solidFill>
                <a:effectLst/>
                <a:latin typeface="Segoe UI" panose="020B0502040204020203" pitchFamily="34" charset="0"/>
                <a:ea typeface="等线" panose="02010600030101010101" pitchFamily="2" charset="-122"/>
                <a:cs typeface="Times New Roman" panose="02020603050405020304" pitchFamily="18" charset="0"/>
              </a:rPr>
              <a:t>YOLO</a:t>
            </a:r>
            <a:r>
              <a:rPr lang="zh-CN" altLang="zh-CN" sz="1800" kern="100" dirty="0">
                <a:solidFill>
                  <a:srgbClr val="374151"/>
                </a:solidFill>
                <a:effectLst/>
                <a:latin typeface="Segoe UI" panose="020B0502040204020203" pitchFamily="34" charset="0"/>
                <a:ea typeface="等线" panose="02010600030101010101" pitchFamily="2" charset="-122"/>
                <a:cs typeface="Segoe UI" panose="020B0502040204020203" pitchFamily="34" charset="0"/>
              </a:rPr>
              <a:t>（</a:t>
            </a:r>
            <a:r>
              <a:rPr lang="en-US" altLang="zh-CN" sz="1800" kern="100" dirty="0">
                <a:solidFill>
                  <a:srgbClr val="374151"/>
                </a:solidFill>
                <a:effectLst/>
                <a:latin typeface="Segoe UI" panose="020B0502040204020203" pitchFamily="34" charset="0"/>
                <a:ea typeface="等线" panose="02010600030101010101" pitchFamily="2" charset="-122"/>
                <a:cs typeface="Times New Roman" panose="02020603050405020304" pitchFamily="18" charset="0"/>
              </a:rPr>
              <a:t>You Only Look Once</a:t>
            </a:r>
            <a:r>
              <a:rPr lang="zh-CN" altLang="zh-CN" sz="1800" kern="100" dirty="0">
                <a:solidFill>
                  <a:srgbClr val="374151"/>
                </a:solidFill>
                <a:effectLst/>
                <a:latin typeface="Segoe UI" panose="020B0502040204020203" pitchFamily="34" charset="0"/>
                <a:ea typeface="等线" panose="02010600030101010101" pitchFamily="2" charset="-122"/>
                <a:cs typeface="Segoe UI" panose="020B0502040204020203" pitchFamily="34" charset="0"/>
              </a:rPr>
              <a:t>）、</a:t>
            </a:r>
            <a:r>
              <a:rPr lang="en-US" altLang="zh-CN" sz="1800" kern="100" dirty="0">
                <a:solidFill>
                  <a:srgbClr val="374151"/>
                </a:solidFill>
                <a:effectLst/>
                <a:latin typeface="Segoe UI" panose="020B0502040204020203" pitchFamily="34" charset="0"/>
                <a:ea typeface="等线" panose="02010600030101010101" pitchFamily="2" charset="-122"/>
                <a:cs typeface="Times New Roman" panose="02020603050405020304" pitchFamily="18" charset="0"/>
              </a:rPr>
              <a:t>Faster R-CNN</a:t>
            </a:r>
            <a:r>
              <a:rPr lang="zh-CN" altLang="zh-CN" sz="1800" kern="100" dirty="0">
                <a:solidFill>
                  <a:srgbClr val="374151"/>
                </a:solidFill>
                <a:effectLst/>
                <a:latin typeface="Segoe UI" panose="020B0502040204020203" pitchFamily="34" charset="0"/>
                <a:ea typeface="等线" panose="02010600030101010101" pitchFamily="2" charset="-122"/>
                <a:cs typeface="Segoe UI" panose="020B0502040204020203" pitchFamily="34" charset="0"/>
              </a:rPr>
              <a:t>和</a:t>
            </a:r>
            <a:r>
              <a:rPr lang="en-US" altLang="zh-CN" sz="1800" kern="100" dirty="0">
                <a:solidFill>
                  <a:srgbClr val="374151"/>
                </a:solidFill>
                <a:effectLst/>
                <a:latin typeface="Segoe UI" panose="020B0502040204020203" pitchFamily="34" charset="0"/>
                <a:ea typeface="等线" panose="02010600030101010101" pitchFamily="2" charset="-122"/>
                <a:cs typeface="Times New Roman" panose="02020603050405020304" pitchFamily="18" charset="0"/>
              </a:rPr>
              <a:t>SSD</a:t>
            </a:r>
            <a:r>
              <a:rPr lang="zh-CN" altLang="zh-CN" sz="1800" kern="100" dirty="0">
                <a:solidFill>
                  <a:srgbClr val="374151"/>
                </a:solidFill>
                <a:effectLst/>
                <a:latin typeface="Segoe UI" panose="020B0502040204020203" pitchFamily="34" charset="0"/>
                <a:ea typeface="等线" panose="02010600030101010101" pitchFamily="2" charset="-122"/>
                <a:cs typeface="Segoe UI" panose="020B0502040204020203" pitchFamily="34" charset="0"/>
              </a:rPr>
              <a:t>（</a:t>
            </a:r>
            <a:r>
              <a:rPr lang="en-US" altLang="zh-CN" sz="1800" kern="100" dirty="0">
                <a:solidFill>
                  <a:srgbClr val="374151"/>
                </a:solidFill>
                <a:effectLst/>
                <a:latin typeface="Segoe UI" panose="020B0502040204020203" pitchFamily="34" charset="0"/>
                <a:ea typeface="等线" panose="02010600030101010101" pitchFamily="2" charset="-122"/>
                <a:cs typeface="Times New Roman" panose="02020603050405020304" pitchFamily="18" charset="0"/>
              </a:rPr>
              <a:t>Single Shot </a:t>
            </a:r>
            <a:r>
              <a:rPr lang="en-US" altLang="zh-CN" sz="1800" kern="100" dirty="0" err="1">
                <a:solidFill>
                  <a:srgbClr val="374151"/>
                </a:solidFill>
                <a:effectLst/>
                <a:latin typeface="Segoe UI" panose="020B0502040204020203" pitchFamily="34" charset="0"/>
                <a:ea typeface="等线" panose="02010600030101010101" pitchFamily="2" charset="-122"/>
                <a:cs typeface="Times New Roman" panose="02020603050405020304" pitchFamily="18" charset="0"/>
              </a:rPr>
              <a:t>MultiBox</a:t>
            </a:r>
            <a:r>
              <a:rPr lang="en-US" altLang="zh-CN" sz="1800" kern="100" dirty="0">
                <a:solidFill>
                  <a:srgbClr val="374151"/>
                </a:solidFill>
                <a:effectLst/>
                <a:latin typeface="Segoe UI" panose="020B0502040204020203" pitchFamily="34" charset="0"/>
                <a:ea typeface="等线" panose="02010600030101010101" pitchFamily="2" charset="-122"/>
                <a:cs typeface="Times New Roman" panose="02020603050405020304" pitchFamily="18" charset="0"/>
              </a:rPr>
              <a:t> Detector</a:t>
            </a:r>
            <a:r>
              <a:rPr lang="zh-CN" altLang="zh-CN" sz="1800" kern="100" dirty="0">
                <a:solidFill>
                  <a:srgbClr val="374151"/>
                </a:solidFill>
                <a:effectLst/>
                <a:latin typeface="Segoe UI" panose="020B0502040204020203" pitchFamily="34" charset="0"/>
                <a:ea typeface="等线" panose="02010600030101010101" pitchFamily="2" charset="-122"/>
                <a:cs typeface="Segoe UI" panose="020B0502040204020203" pitchFamily="34" charset="0"/>
              </a:rPr>
              <a:t>）。这些模型可以用于自动驾驶、安防监控、人脸识别等应用。</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76041" y="2355396"/>
            <a:ext cx="4444253" cy="3106971"/>
          </a:xfrm>
          <a:prstGeom prst="rect">
            <a:avLst/>
          </a:prstGeom>
          <a:noFill/>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9" name="文本框 18"/>
          <p:cNvSpPr txBox="1"/>
          <p:nvPr/>
        </p:nvSpPr>
        <p:spPr>
          <a:xfrm>
            <a:off x="15041245" y="7854950"/>
            <a:ext cx="2011680" cy="368300"/>
          </a:xfrm>
          <a:prstGeom prst="rect">
            <a:avLst/>
          </a:prstGeom>
          <a:noFill/>
        </p:spPr>
        <p:txBody>
          <a:bodyPr wrap="none" rtlCol="0">
            <a:spAutoFit/>
          </a:bodyPr>
          <a:lstStyle/>
          <a:p>
            <a:r>
              <a:rPr lang="zh-CN" altLang="en-US">
                <a:highlight>
                  <a:srgbClr val="00FF00"/>
                </a:highlight>
              </a:rPr>
              <a:t>点我点我！！！！</a:t>
            </a:r>
            <a:endParaRPr lang="zh-CN" altLang="en-US">
              <a:highlight>
                <a:srgbClr val="00FF00"/>
              </a:highlight>
            </a:endParaRPr>
          </a:p>
        </p:txBody>
      </p:sp>
      <p:cxnSp>
        <p:nvCxnSpPr>
          <p:cNvPr id="12" name="直接连接符 11"/>
          <p:cNvCxnSpPr/>
          <p:nvPr/>
        </p:nvCxnSpPr>
        <p:spPr>
          <a:xfrm flipH="1">
            <a:off x="2897505" y="-119380"/>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2565" y="509397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572895" y="2335530"/>
            <a:ext cx="269430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5" name="图片 14" descr="道具_带框_至纯源石"/>
          <p:cNvPicPr>
            <a:picLocks noChangeAspect="1"/>
          </p:cNvPicPr>
          <p:nvPr/>
        </p:nvPicPr>
        <p:blipFill>
          <a:blip r:embed="rId2">
            <a:grayscl/>
            <a:lum bright="-66000" contrast="12000"/>
          </a:blip>
          <a:stretch>
            <a:fillRect/>
          </a:stretch>
        </p:blipFill>
        <p:spPr>
          <a:xfrm>
            <a:off x="2048510" y="2522220"/>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1882775" y="2882957"/>
            <a:ext cx="2256790" cy="710451"/>
          </a:xfrm>
          <a:prstGeom prst="rect">
            <a:avLst/>
          </a:prstGeom>
          <a:noFill/>
        </p:spPr>
        <p:txBody>
          <a:bodyPr wrap="square" lIns="46990" tIns="46990" rIns="46990" bIns="46990" rtlCol="0" anchor="ctr" anchorCtr="0">
            <a:spAutoFit/>
          </a:bodyPr>
          <a:lstStyle/>
          <a:p>
            <a:pPr algn="ctr"/>
            <a:r>
              <a:rPr lang="zh-CN" altLang="en-US" sz="4000" b="1" dirty="0">
                <a:solidFill>
                  <a:schemeClr val="bg1"/>
                </a:solidFill>
                <a:latin typeface="Novecento wide Bold" panose="00000805000000000000" charset="0"/>
                <a:cs typeface="Novecento wide Bold" panose="00000805000000000000" charset="0"/>
              </a:rPr>
              <a:t>图像分类</a:t>
            </a:r>
            <a:endParaRPr lang="en-US" altLang="zh-CN" sz="4000" b="1" dirty="0">
              <a:solidFill>
                <a:schemeClr val="bg1"/>
              </a:solidFill>
              <a:latin typeface="Novecento wide Bold" panose="00000805000000000000" charset="0"/>
              <a:cs typeface="Novecento wide Bold" panose="00000805000000000000" charset="0"/>
            </a:endParaRPr>
          </a:p>
        </p:txBody>
      </p:sp>
      <p:sp>
        <p:nvSpPr>
          <p:cNvPr id="17" name="文本框 16"/>
          <p:cNvSpPr txBox="1"/>
          <p:nvPr/>
        </p:nvSpPr>
        <p:spPr>
          <a:xfrm>
            <a:off x="1838325" y="3812540"/>
            <a:ext cx="2127250" cy="198755"/>
          </a:xfrm>
          <a:prstGeom prst="rect">
            <a:avLst/>
          </a:prstGeom>
          <a:noFill/>
        </p:spPr>
        <p:txBody>
          <a:bodyPr wrap="square" rtlCol="0">
            <a:spAutoFit/>
          </a:bodyPr>
          <a:lstStyle/>
          <a:p>
            <a:pPr algn="ctr"/>
            <a:r>
              <a:rPr lang="en-US" altLang="zh-CN" sz="700">
                <a:solidFill>
                  <a:schemeClr val="bg1">
                    <a:lumMod val="65000"/>
                  </a:schemeClr>
                </a:solidFill>
                <a:latin typeface="Novecento wide Medium" panose="00000605000000000000" charset="0"/>
                <a:cs typeface="Novecento wide Medium" panose="00000605000000000000" charset="0"/>
              </a:rPr>
              <a:t>Introduction to machine learning</a:t>
            </a:r>
            <a:endParaRPr lang="en-US" altLang="zh-CN" sz="700">
              <a:solidFill>
                <a:schemeClr val="bg1">
                  <a:lumMod val="65000"/>
                </a:schemeClr>
              </a:solidFill>
              <a:latin typeface="Novecento wide Medium" panose="00000605000000000000" charset="0"/>
              <a:cs typeface="Novecento wide Medium" panose="00000605000000000000" charset="0"/>
            </a:endParaRPr>
          </a:p>
        </p:txBody>
      </p:sp>
      <p:sp>
        <p:nvSpPr>
          <p:cNvPr id="2" name="标题 1"/>
          <p:cNvSpPr>
            <a:spLocks noGrp="1"/>
          </p:cNvSpPr>
          <p:nvPr>
            <p:ph type="ctrTitle"/>
          </p:nvPr>
        </p:nvSpPr>
        <p:spPr>
          <a:xfrm>
            <a:off x="142875" y="179705"/>
            <a:ext cx="2640330" cy="1202690"/>
          </a:xfrm>
        </p:spPr>
        <p:txBody>
          <a:bodyPr/>
          <a:lstStyle/>
          <a:p>
            <a:r>
              <a:rPr lang="en-US" altLang="zh-CN" sz="2800">
                <a:latin typeface="Novecento wide Bold" panose="00000805000000000000" charset="0"/>
                <a:cs typeface="Novecento wide Bold" panose="00000805000000000000" charset="0"/>
                <a:sym typeface="+mn-ea"/>
              </a:rPr>
              <a:t>TEAM SIX</a:t>
            </a:r>
            <a:br>
              <a:rPr lang="en-US" altLang="zh-CN" sz="2800">
                <a:latin typeface="Novecento wide Medium" panose="00000605000000000000" charset="0"/>
                <a:cs typeface="Novecento wide Medium" panose="00000605000000000000" charset="0"/>
              </a:rPr>
            </a:br>
            <a:r>
              <a:rPr lang="en-US" altLang="zh-CN" sz="1000">
                <a:latin typeface="Novecento wide Medium" panose="00000605000000000000" charset="0"/>
                <a:cs typeface="Novecento wide Medium" panose="00000605000000000000" charset="0"/>
                <a:sym typeface="+mn-ea"/>
              </a:rPr>
              <a:t>Development history and application</a:t>
            </a:r>
            <a:br>
              <a:rPr lang="en-US" altLang="zh-CN" sz="1000">
                <a:latin typeface="Novecento wide Medium" panose="00000605000000000000" charset="0"/>
                <a:cs typeface="Novecento wide Medium" panose="00000605000000000000" charset="0"/>
              </a:rPr>
            </a:br>
            <a:r>
              <a:rPr lang="en-US" altLang="zh-CN" sz="2000">
                <a:latin typeface="Novecento wide Medium" panose="00000605000000000000" charset="0"/>
                <a:cs typeface="Novecento wide Medium" panose="00000605000000000000" charset="0"/>
                <a:sym typeface="+mn-ea"/>
              </a:rPr>
              <a:t>ANALYSIS   AI</a:t>
            </a:r>
            <a:endParaRPr lang="en-US" altLang="zh-CN" sz="2000">
              <a:latin typeface="Novecento wide Bold" panose="00000805000000000000" charset="0"/>
              <a:cs typeface="Novecento wide Bold" panose="00000805000000000000" charset="0"/>
            </a:endParaRPr>
          </a:p>
        </p:txBody>
      </p:sp>
      <p:sp>
        <p:nvSpPr>
          <p:cNvPr id="3" name="副标题 2"/>
          <p:cNvSpPr>
            <a:spLocks noGrp="1"/>
          </p:cNvSpPr>
          <p:nvPr>
            <p:ph type="subTitle" idx="1"/>
          </p:nvPr>
        </p:nvSpPr>
        <p:spPr>
          <a:xfrm>
            <a:off x="8548370" y="6111240"/>
            <a:ext cx="3266440" cy="260350"/>
          </a:xfrm>
        </p:spPr>
        <p:txBody>
          <a:bodyPr>
            <a:normAutofit fontScale="97500"/>
          </a:bodyPr>
          <a:lstStyle/>
          <a:p>
            <a:r>
              <a:rPr lang="en-US" altLang="zh-CN" sz="1200">
                <a:latin typeface="Novecento wide Medium" panose="00000605000000000000" charset="0"/>
                <a:cs typeface="Novecento wide Medium" panose="00000605000000000000" charset="0"/>
              </a:rPr>
              <a:t>POWERED BY </a:t>
            </a:r>
            <a:r>
              <a:rPr lang="en-US" altLang="zh-CN" sz="1200">
                <a:latin typeface="Novecento wide Bold" panose="00000805000000000000" charset="0"/>
                <a:cs typeface="Novecento wide Bold" panose="00000805000000000000" charset="0"/>
              </a:rPr>
              <a:t>RHINE LAB</a:t>
            </a:r>
            <a:endParaRPr lang="en-US" altLang="zh-CN" sz="1200">
              <a:latin typeface="Novecento wide Bold" panose="00000805000000000000" charset="0"/>
              <a:cs typeface="Novecento wide Bold" panose="00000805000000000000" charset="0"/>
            </a:endParaRPr>
          </a:p>
        </p:txBody>
      </p:sp>
      <p:sp>
        <p:nvSpPr>
          <p:cNvPr id="5" name="矩形 4"/>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 name="矩形 5"/>
          <p:cNvSpPr/>
          <p:nvPr/>
        </p:nvSpPr>
        <p:spPr>
          <a:xfrm>
            <a:off x="1838325" y="218821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936115" y="2134870"/>
            <a:ext cx="1083945" cy="337185"/>
          </a:xfrm>
          <a:prstGeom prst="rect">
            <a:avLst/>
          </a:prstGeom>
          <a:noFill/>
        </p:spPr>
        <p:txBody>
          <a:bodyPr wrap="none" rtlCol="0">
            <a:spAutoFit/>
          </a:bodyPr>
          <a:lstStyle/>
          <a:p>
            <a:r>
              <a:rPr lang="en-US" altLang="zh-CN" sz="1600">
                <a:latin typeface="Novecento wide Medium" panose="00000605000000000000" charset="0"/>
                <a:cs typeface="Novecento wide Medium" panose="00000605000000000000" charset="0"/>
              </a:rPr>
              <a:t>section</a:t>
            </a:r>
            <a:endParaRPr lang="en-US" altLang="zh-CN" sz="1600">
              <a:latin typeface="Novecento wide Medium" panose="00000605000000000000" charset="0"/>
              <a:cs typeface="Novecento wide Medium" panose="00000605000000000000" charset="0"/>
            </a:endParaRPr>
          </a:p>
        </p:txBody>
      </p:sp>
      <p:sp>
        <p:nvSpPr>
          <p:cNvPr id="10" name="椭圆 9"/>
          <p:cNvSpPr/>
          <p:nvPr/>
        </p:nvSpPr>
        <p:spPr>
          <a:xfrm>
            <a:off x="3965575" y="2424430"/>
            <a:ext cx="182245" cy="182245"/>
          </a:xfrm>
          <a:prstGeom prst="ellipse">
            <a:avLst/>
          </a:prstGeom>
          <a:solidFill>
            <a:schemeClr val="lt1">
              <a:alpha val="69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25" name="矩形 24"/>
          <p:cNvSpPr/>
          <p:nvPr/>
        </p:nvSpPr>
        <p:spPr>
          <a:xfrm>
            <a:off x="0" y="6203315"/>
            <a:ext cx="238125"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6" name="文本框 25"/>
          <p:cNvSpPr txBox="1"/>
          <p:nvPr/>
        </p:nvSpPr>
        <p:spPr>
          <a:xfrm>
            <a:off x="238125" y="6118860"/>
            <a:ext cx="128397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神经网络(深度学习)</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发展历史与应用</a:t>
            </a:r>
            <a:endParaRPr lang="en-US" altLang="zh-CN" sz="1000">
              <a:latin typeface="Novecento wide Bold" panose="00000805000000000000" charset="0"/>
              <a:cs typeface="Novecento wide Bold" panose="00000805000000000000" charset="0"/>
            </a:endParaRPr>
          </a:p>
        </p:txBody>
      </p:sp>
      <p:sp>
        <p:nvSpPr>
          <p:cNvPr id="28" name="椭圆 27"/>
          <p:cNvSpPr/>
          <p:nvPr/>
        </p:nvSpPr>
        <p:spPr>
          <a:xfrm>
            <a:off x="1090485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9" name="椭圆 28"/>
          <p:cNvSpPr/>
          <p:nvPr/>
        </p:nvSpPr>
        <p:spPr>
          <a:xfrm>
            <a:off x="1111440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0" name="椭圆 29"/>
          <p:cNvSpPr/>
          <p:nvPr/>
        </p:nvSpPr>
        <p:spPr>
          <a:xfrm>
            <a:off x="11323955" y="272920"/>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椭圆 30"/>
          <p:cNvSpPr/>
          <p:nvPr/>
        </p:nvSpPr>
        <p:spPr>
          <a:xfrm>
            <a:off x="1153350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2" name="椭圆 31"/>
          <p:cNvSpPr/>
          <p:nvPr/>
        </p:nvSpPr>
        <p:spPr>
          <a:xfrm>
            <a:off x="11743055" y="272920"/>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33" name="直接连接符 32"/>
          <p:cNvCxnSpPr/>
          <p:nvPr/>
        </p:nvCxnSpPr>
        <p:spPr>
          <a:xfrm>
            <a:off x="11200130" y="315783"/>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sp>
        <p:nvSpPr>
          <p:cNvPr id="4" name="矩形 3"/>
          <p:cNvSpPr/>
          <p:nvPr/>
        </p:nvSpPr>
        <p:spPr>
          <a:xfrm flipV="1">
            <a:off x="-49530" y="2335530"/>
            <a:ext cx="76200" cy="20904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7" name="矩形 36"/>
          <p:cNvSpPr/>
          <p:nvPr/>
        </p:nvSpPr>
        <p:spPr>
          <a:xfrm>
            <a:off x="10568940" y="4114800"/>
            <a:ext cx="755015" cy="88265"/>
          </a:xfrm>
          <a:prstGeom prst="rect">
            <a:avLst/>
          </a:prstGeom>
          <a:solidFill>
            <a:schemeClr val="bg1">
              <a:alpha val="62000"/>
            </a:scheme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10923905" y="4266565"/>
            <a:ext cx="755015" cy="88265"/>
          </a:xfrm>
          <a:prstGeom prst="rect">
            <a:avLst/>
          </a:prstGeom>
          <a:solidFill>
            <a:schemeClr val="accent3">
              <a:alpha val="62000"/>
            </a:schemeClr>
          </a:solidFill>
          <a:effectLst/>
          <a:scene3d>
            <a:camera prst="perspectiveLeft">
              <a:rot lat="600000" lon="1200000" rev="0"/>
            </a:camera>
            <a:lightRig rig="threePt" dir="t"/>
          </a:scene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39" name="矩形 38"/>
          <p:cNvSpPr/>
          <p:nvPr/>
        </p:nvSpPr>
        <p:spPr>
          <a:xfrm>
            <a:off x="10568940" y="4418330"/>
            <a:ext cx="755015" cy="88265"/>
          </a:xfrm>
          <a:prstGeom prst="rect">
            <a:avLst/>
          </a:prstGeom>
          <a:solidFill>
            <a:schemeClr val="bg1">
              <a:alpha val="62000"/>
            </a:scheme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10568940" y="4570095"/>
            <a:ext cx="755015" cy="88265"/>
          </a:xfrm>
          <a:prstGeom prst="rect">
            <a:avLst/>
          </a:prstGeom>
          <a:solidFill>
            <a:srgbClr val="92D050">
              <a:alpha val="62000"/>
            </a:srgb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0923905" y="4707255"/>
            <a:ext cx="755015" cy="88265"/>
          </a:xfrm>
          <a:prstGeom prst="rect">
            <a:avLst/>
          </a:prstGeom>
          <a:solidFill>
            <a:schemeClr val="accent3">
              <a:alpha val="62000"/>
            </a:schemeClr>
          </a:solidFill>
          <a:effectLst/>
          <a:scene3d>
            <a:camera prst="perspectiveLeft">
              <a:rot lat="600000" lon="1200000" rev="0"/>
            </a:camera>
            <a:lightRig rig="threePt" dir="t"/>
          </a:scene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42" name="矩形 41"/>
          <p:cNvSpPr/>
          <p:nvPr/>
        </p:nvSpPr>
        <p:spPr>
          <a:xfrm>
            <a:off x="10568940" y="4844415"/>
            <a:ext cx="755015" cy="88265"/>
          </a:xfrm>
          <a:prstGeom prst="rect">
            <a:avLst/>
          </a:prstGeom>
          <a:solidFill>
            <a:schemeClr val="dk1">
              <a:alpha val="62000"/>
            </a:schemeClr>
          </a:solidFill>
          <a:ln>
            <a:noFill/>
          </a:ln>
          <a:effectLst/>
          <a:scene3d>
            <a:camera prst="perspectiveLeft">
              <a:rot lat="600000" lon="1200000" rev="0"/>
            </a:camera>
            <a:lightRig rig="threePt" dir="t"/>
          </a:scene3d>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3" name="矩形 42"/>
          <p:cNvSpPr/>
          <p:nvPr/>
        </p:nvSpPr>
        <p:spPr>
          <a:xfrm>
            <a:off x="6623685" y="5139055"/>
            <a:ext cx="3305175" cy="128905"/>
          </a:xfrm>
          <a:prstGeom prst="rect">
            <a:avLst/>
          </a:prstGeom>
          <a:solidFill>
            <a:schemeClr val="bg1">
              <a:alpha val="62000"/>
            </a:schemeClr>
          </a:solidFill>
          <a:ln>
            <a:noFill/>
          </a:ln>
          <a:effectLst/>
          <a:scene3d>
            <a:camera prst="perspectiveLeft">
              <a:rot lat="600000" lon="12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5163820" y="3422650"/>
            <a:ext cx="134620" cy="872490"/>
          </a:xfrm>
          <a:prstGeom prst="rect">
            <a:avLst/>
          </a:prstGeom>
          <a:solidFill>
            <a:schemeClr val="dk1"/>
          </a:solidFill>
          <a:effectLst/>
          <a:scene3d>
            <a:camera prst="perspectiveLeft">
              <a:rot lat="0" lon="1200000" rev="0"/>
            </a:camera>
            <a:lightRig rig="threePt" dir="t"/>
          </a:scene3d>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47" name="图片 46" descr="网格"/>
          <p:cNvPicPr>
            <a:picLocks noChangeAspect="1"/>
          </p:cNvPicPr>
          <p:nvPr/>
        </p:nvPicPr>
        <p:blipFill>
          <a:blip r:embed="rId3">
            <a:alphaModFix amt="20000"/>
          </a:blip>
          <a:srcRect l="43434" b="-2768"/>
          <a:stretch>
            <a:fillRect/>
          </a:stretch>
        </p:blipFill>
        <p:spPr>
          <a:xfrm>
            <a:off x="5843961" y="818515"/>
            <a:ext cx="5859145" cy="5988050"/>
          </a:xfrm>
          <a:prstGeom prst="rect">
            <a:avLst/>
          </a:prstGeom>
          <a:scene3d>
            <a:camera prst="perspectiveLeft"/>
            <a:lightRig rig="threePt" dir="t"/>
          </a:scene3d>
        </p:spPr>
      </p:pic>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pic>
        <p:nvPicPr>
          <p:cNvPr id="18" name="图片 17" descr="网格"/>
          <p:cNvPicPr>
            <a:picLocks noChangeAspect="1"/>
          </p:cNvPicPr>
          <p:nvPr/>
        </p:nvPicPr>
        <p:blipFill>
          <a:blip r:embed="rId3">
            <a:alphaModFix amt="20000"/>
          </a:blip>
          <a:srcRect l="43434" b="-2768"/>
          <a:stretch>
            <a:fillRect/>
          </a:stretch>
        </p:blipFill>
        <p:spPr>
          <a:xfrm>
            <a:off x="13281025" y="7211695"/>
            <a:ext cx="5859145" cy="5988050"/>
          </a:xfrm>
          <a:prstGeom prst="rect">
            <a:avLst/>
          </a:prstGeom>
          <a:scene3d>
            <a:camera prst="perspectiveLeft"/>
            <a:lightRig rig="threePt" dir="t"/>
          </a:scene3d>
        </p:spPr>
      </p:pic>
      <p:sp>
        <p:nvSpPr>
          <p:cNvPr id="21" name="文本框 20"/>
          <p:cNvSpPr txBox="1"/>
          <p:nvPr/>
        </p:nvSpPr>
        <p:spPr>
          <a:xfrm>
            <a:off x="5450840" y="1004338"/>
            <a:ext cx="4520304" cy="1754326"/>
          </a:xfrm>
          <a:prstGeom prst="rect">
            <a:avLst/>
          </a:prstGeom>
          <a:noFill/>
        </p:spPr>
        <p:txBody>
          <a:bodyPr wrap="square" rtlCol="0">
            <a:spAutoFit/>
          </a:bodyPr>
          <a:lstStyle/>
          <a:p>
            <a:r>
              <a:rPr lang="zh-CN" altLang="zh-CN" sz="1800" dirty="0">
                <a:effectLst/>
                <a:ea typeface="等线" panose="02010600030101010101" pitchFamily="2" charset="-122"/>
                <a:cs typeface="Times New Roman" panose="02020603050405020304" pitchFamily="18" charset="0"/>
              </a:rPr>
              <a:t>图像分类是深度学习最早的应用之一，它涉及将图像分为不同的类别或标签。卷积神经网络（</a:t>
            </a:r>
            <a:r>
              <a:rPr lang="en-US" altLang="zh-CN" sz="1800" dirty="0">
                <a:effectLst/>
                <a:ea typeface="等线" panose="02010600030101010101" pitchFamily="2" charset="-122"/>
                <a:cs typeface="Times New Roman" panose="02020603050405020304" pitchFamily="18" charset="0"/>
              </a:rPr>
              <a:t>CNN</a:t>
            </a:r>
            <a:r>
              <a:rPr lang="zh-CN" altLang="zh-CN" sz="1800" dirty="0">
                <a:effectLst/>
                <a:ea typeface="等线" panose="02010600030101010101" pitchFamily="2" charset="-122"/>
                <a:cs typeface="Times New Roman" panose="02020603050405020304" pitchFamily="18" charset="0"/>
              </a:rPr>
              <a:t>）在图像分类中表现出色，如</a:t>
            </a:r>
            <a:r>
              <a:rPr lang="en-US" altLang="zh-CN" sz="1800" dirty="0" err="1">
                <a:effectLst/>
                <a:ea typeface="等线" panose="02010600030101010101" pitchFamily="2" charset="-122"/>
                <a:cs typeface="Times New Roman" panose="02020603050405020304" pitchFamily="18" charset="0"/>
              </a:rPr>
              <a:t>AlexNet</a:t>
            </a:r>
            <a:r>
              <a:rPr lang="zh-CN" altLang="zh-CN" sz="1800" dirty="0">
                <a:effectLst/>
                <a:ea typeface="等线" panose="02010600030101010101" pitchFamily="2" charset="-122"/>
                <a:cs typeface="Times New Roman" panose="02020603050405020304" pitchFamily="18" charset="0"/>
              </a:rPr>
              <a:t>、</a:t>
            </a:r>
            <a:r>
              <a:rPr lang="en-US" altLang="zh-CN" sz="1800" dirty="0">
                <a:effectLst/>
                <a:ea typeface="等线" panose="02010600030101010101" pitchFamily="2" charset="-122"/>
                <a:cs typeface="Times New Roman" panose="02020603050405020304" pitchFamily="18" charset="0"/>
              </a:rPr>
              <a:t>VGG</a:t>
            </a:r>
            <a:r>
              <a:rPr lang="zh-CN" altLang="zh-CN" sz="1800" dirty="0">
                <a:effectLst/>
                <a:ea typeface="等线" panose="02010600030101010101" pitchFamily="2" charset="-122"/>
                <a:cs typeface="Times New Roman" panose="02020603050405020304" pitchFamily="18" charset="0"/>
              </a:rPr>
              <a:t>、和</a:t>
            </a:r>
            <a:r>
              <a:rPr lang="en-US" altLang="zh-CN" sz="1800" dirty="0" err="1">
                <a:effectLst/>
                <a:ea typeface="等线" panose="02010600030101010101" pitchFamily="2" charset="-122"/>
                <a:cs typeface="Times New Roman" panose="02020603050405020304" pitchFamily="18" charset="0"/>
              </a:rPr>
              <a:t>ResNet</a:t>
            </a:r>
            <a:r>
              <a:rPr lang="zh-CN" altLang="zh-CN" sz="1800" dirty="0">
                <a:effectLst/>
                <a:ea typeface="等线" panose="02010600030101010101" pitchFamily="2" charset="-122"/>
                <a:cs typeface="Times New Roman" panose="02020603050405020304" pitchFamily="18" charset="0"/>
              </a:rPr>
              <a:t>。这些模型在识别图像中的物体、动植物品种、数字识别等任务中取得了卓越的成果。</a:t>
            </a:r>
            <a:endParaRPr lang="zh-CN" altLang="en-US" dirty="0"/>
          </a:p>
        </p:txBody>
      </p:sp>
      <p:pic>
        <p:nvPicPr>
          <p:cNvPr id="23" name="图片 22"/>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61965" y="3195954"/>
            <a:ext cx="2739426" cy="1624763"/>
          </a:xfrm>
          <a:prstGeom prst="rect">
            <a:avLst/>
          </a:prstGeom>
          <a:noFill/>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标题 41"/>
          <p:cNvSpPr>
            <a:spLocks noGrp="1"/>
          </p:cNvSpPr>
          <p:nvPr>
            <p:ph type="ctrTitle"/>
          </p:nvPr>
        </p:nvSpPr>
        <p:spPr/>
        <p:txBody>
          <a:bodyPr/>
          <a:lstStyle/>
          <a:p>
            <a:endParaRPr lang="zh-CN" altLang="en-US"/>
          </a:p>
        </p:txBody>
      </p:sp>
      <p:sp>
        <p:nvSpPr>
          <p:cNvPr id="43" name="副标题 42"/>
          <p:cNvSpPr>
            <a:spLocks noGrp="1"/>
          </p:cNvSpPr>
          <p:nvPr>
            <p:ph type="subTitle" idx="1"/>
          </p:nvPr>
        </p:nvSpPr>
        <p:spPr/>
        <p:txBody>
          <a:bodyPr/>
          <a:lstStyle/>
          <a:p>
            <a:endParaRPr lang="zh-CN" altLang="en-US"/>
          </a:p>
        </p:txBody>
      </p:sp>
      <p:pic>
        <p:nvPicPr>
          <p:cNvPr id="45" name="图片 4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6858001"/>
          </a:xfrm>
          <a:prstGeom prst="rect">
            <a:avLst/>
          </a:prstGeom>
        </p:spPr>
      </p:pic>
      <p:cxnSp>
        <p:nvCxnSpPr>
          <p:cNvPr id="46" name="直接连接符 45"/>
          <p:cNvCxnSpPr/>
          <p:nvPr/>
        </p:nvCxnSpPr>
        <p:spPr>
          <a:xfrm flipH="1">
            <a:off x="2897505" y="-119380"/>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矩形 46"/>
          <p:cNvSpPr/>
          <p:nvPr/>
        </p:nvSpPr>
        <p:spPr>
          <a:xfrm>
            <a:off x="2742565" y="1692910"/>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1572895" y="2335530"/>
            <a:ext cx="2694305" cy="21170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49" name="图片 48" descr="道具_带框_至纯源石"/>
          <p:cNvPicPr>
            <a:picLocks noChangeAspect="1"/>
          </p:cNvPicPr>
          <p:nvPr/>
        </p:nvPicPr>
        <p:blipFill>
          <a:blip r:embed="rId2">
            <a:grayscl/>
            <a:lum bright="-66000" contrast="12000"/>
          </a:blip>
          <a:stretch>
            <a:fillRect/>
          </a:stretch>
        </p:blipFill>
        <p:spPr>
          <a:xfrm>
            <a:off x="2048510" y="2522220"/>
            <a:ext cx="1743075" cy="1743075"/>
          </a:xfrm>
          <a:prstGeom prst="rect">
            <a:avLst/>
          </a:prstGeom>
          <a:effectLst>
            <a:outerShdw blurRad="50800" dist="38100" dir="2700000" algn="tl" rotWithShape="0">
              <a:prstClr val="black">
                <a:alpha val="40000"/>
              </a:prstClr>
            </a:outerShdw>
          </a:effectLst>
        </p:spPr>
      </p:pic>
      <p:sp>
        <p:nvSpPr>
          <p:cNvPr id="50" name="文本框 49"/>
          <p:cNvSpPr txBox="1"/>
          <p:nvPr/>
        </p:nvSpPr>
        <p:spPr>
          <a:xfrm>
            <a:off x="1838325" y="2887719"/>
            <a:ext cx="2256790" cy="710451"/>
          </a:xfrm>
          <a:prstGeom prst="rect">
            <a:avLst/>
          </a:prstGeom>
          <a:noFill/>
        </p:spPr>
        <p:txBody>
          <a:bodyPr wrap="square" lIns="46990" tIns="46990" rIns="46990" bIns="46990" rtlCol="0" anchor="ctr" anchorCtr="0">
            <a:spAutoFit/>
          </a:bodyPr>
          <a:lstStyle/>
          <a:p>
            <a:pPr algn="ctr"/>
            <a:r>
              <a:rPr lang="zh-CN" altLang="zh-CN" sz="4000" b="1" dirty="0">
                <a:solidFill>
                  <a:schemeClr val="bg1"/>
                </a:solidFill>
                <a:latin typeface="Novecento wide Bold" panose="00000805000000000000" charset="0"/>
              </a:rPr>
              <a:t>生成图像</a:t>
            </a:r>
            <a:endParaRPr lang="en-US" altLang="zh-CN" sz="4000" b="1" dirty="0">
              <a:solidFill>
                <a:schemeClr val="bg1"/>
              </a:solidFill>
              <a:latin typeface="Novecento wide Bold" panose="00000805000000000000" charset="0"/>
            </a:endParaRPr>
          </a:p>
        </p:txBody>
      </p:sp>
      <p:sp>
        <p:nvSpPr>
          <p:cNvPr id="51" name="文本框 50"/>
          <p:cNvSpPr txBox="1"/>
          <p:nvPr/>
        </p:nvSpPr>
        <p:spPr>
          <a:xfrm>
            <a:off x="1838325" y="3812540"/>
            <a:ext cx="2127250" cy="198755"/>
          </a:xfrm>
          <a:prstGeom prst="rect">
            <a:avLst/>
          </a:prstGeom>
          <a:noFill/>
        </p:spPr>
        <p:txBody>
          <a:bodyPr wrap="square" rtlCol="0">
            <a:spAutoFit/>
          </a:bodyPr>
          <a:lstStyle/>
          <a:p>
            <a:pPr algn="ctr"/>
            <a:r>
              <a:rPr lang="en-US" altLang="zh-CN" sz="700">
                <a:solidFill>
                  <a:schemeClr val="bg1">
                    <a:lumMod val="65000"/>
                  </a:schemeClr>
                </a:solidFill>
                <a:latin typeface="Novecento wide Medium" panose="00000605000000000000" charset="0"/>
                <a:cs typeface="Novecento wide Medium" panose="00000605000000000000" charset="0"/>
              </a:rPr>
              <a:t>Introduction to machine learning</a:t>
            </a:r>
            <a:endParaRPr lang="en-US" altLang="zh-CN" sz="700">
              <a:solidFill>
                <a:schemeClr val="bg1">
                  <a:lumMod val="65000"/>
                </a:schemeClr>
              </a:solidFill>
              <a:latin typeface="Novecento wide Medium" panose="00000605000000000000" charset="0"/>
              <a:cs typeface="Novecento wide Medium" panose="00000605000000000000" charset="0"/>
            </a:endParaRPr>
          </a:p>
        </p:txBody>
      </p:sp>
      <p:sp>
        <p:nvSpPr>
          <p:cNvPr id="52" name="标题 1"/>
          <p:cNvSpPr txBox="1"/>
          <p:nvPr/>
        </p:nvSpPr>
        <p:spPr>
          <a:xfrm>
            <a:off x="142875" y="179705"/>
            <a:ext cx="2640330" cy="12026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sz="2800">
                <a:solidFill>
                  <a:schemeClr val="tx1"/>
                </a:solidFill>
                <a:latin typeface="Novecento wide Bold" panose="00000805000000000000" charset="0"/>
                <a:cs typeface="Novecento wide Bold" panose="00000805000000000000" charset="0"/>
                <a:sym typeface="+mn-ea"/>
              </a:rPr>
              <a:t>TEAM SIX</a:t>
            </a:r>
            <a:br>
              <a:rPr lang="en-US" altLang="zh-CN" sz="2800">
                <a:solidFill>
                  <a:schemeClr val="tx1"/>
                </a:solidFill>
                <a:latin typeface="Novecento wide Medium" panose="00000605000000000000" charset="0"/>
                <a:cs typeface="Novecento wide Medium" panose="00000605000000000000" charset="0"/>
              </a:rPr>
            </a:br>
            <a:r>
              <a:rPr lang="en-US" altLang="zh-CN" sz="1000">
                <a:solidFill>
                  <a:schemeClr val="tx1"/>
                </a:solidFill>
                <a:latin typeface="Novecento wide Medium" panose="00000605000000000000" charset="0"/>
                <a:cs typeface="Novecento wide Medium" panose="00000605000000000000" charset="0"/>
                <a:sym typeface="+mn-ea"/>
              </a:rPr>
              <a:t>Development history and application</a:t>
            </a:r>
            <a:br>
              <a:rPr lang="en-US" altLang="zh-CN" sz="1000">
                <a:solidFill>
                  <a:schemeClr val="tx1"/>
                </a:solidFill>
                <a:latin typeface="Novecento wide Medium" panose="00000605000000000000" charset="0"/>
                <a:cs typeface="Novecento wide Medium" panose="00000605000000000000" charset="0"/>
              </a:rPr>
            </a:br>
            <a:r>
              <a:rPr lang="en-US" altLang="zh-CN" sz="2000">
                <a:latin typeface="Novecento wide Medium" panose="00000605000000000000" charset="0"/>
                <a:cs typeface="Novecento wide Medium" panose="00000605000000000000" charset="0"/>
                <a:sym typeface="+mn-ea"/>
              </a:rPr>
              <a:t>ANALYSIS   AI</a:t>
            </a:r>
            <a:endParaRPr lang="en-US" altLang="zh-CN" sz="2000">
              <a:latin typeface="Novecento wide Bold" panose="00000805000000000000" charset="0"/>
              <a:cs typeface="Novecento wide Bold" panose="00000805000000000000" charset="0"/>
            </a:endParaRPr>
          </a:p>
        </p:txBody>
      </p:sp>
      <p:sp>
        <p:nvSpPr>
          <p:cNvPr id="53" name="副标题 2"/>
          <p:cNvSpPr txBox="1"/>
          <p:nvPr/>
        </p:nvSpPr>
        <p:spPr>
          <a:xfrm>
            <a:off x="8548370" y="6111240"/>
            <a:ext cx="3266440" cy="260350"/>
          </a:xfrm>
          <a:prstGeom prst="rect">
            <a:avLst/>
          </a:prstGeom>
        </p:spPr>
        <p:txBody>
          <a:bodyPr vert="horz" lIns="91440" tIns="45720" rIns="91440" bIns="45720" rtlCol="0">
            <a:normAutofit fontScale="77500"/>
          </a:bodyPr>
          <a:lstStyle>
            <a:lvl1pPr marL="0" indent="0" algn="ctr" defTabSz="914400" rtl="0" eaLnBrk="1" latinLnBrk="0" hangingPunct="1">
              <a:lnSpc>
                <a:spcPct val="90000"/>
              </a:lnSpc>
              <a:spcBef>
                <a:spcPts val="1000"/>
              </a:spcBef>
              <a:buFont typeface="Arial" panose="020B07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7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7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704020202020204" pitchFamily="34" charset="0"/>
              <a:buNone/>
              <a:defRPr sz="1600" kern="1200">
                <a:solidFill>
                  <a:schemeClr val="tx1"/>
                </a:solidFill>
                <a:latin typeface="+mn-lt"/>
                <a:ea typeface="+mn-ea"/>
                <a:cs typeface="+mn-cs"/>
              </a:defRPr>
            </a:lvl9pPr>
          </a:lstStyle>
          <a:p>
            <a:r>
              <a:rPr lang="en-US" altLang="zh-CN" sz="1200" dirty="0">
                <a:latin typeface="Novecento wide Bold" panose="00000805000000000000" charset="0"/>
                <a:cs typeface="Novecento wide Bold" panose="00000805000000000000" charset="0"/>
              </a:rPr>
              <a:t>Created by team 6</a:t>
            </a:r>
            <a:endParaRPr lang="en-US" altLang="zh-CN" sz="1200" dirty="0">
              <a:latin typeface="Novecento wide Bold" panose="00000805000000000000" charset="0"/>
              <a:cs typeface="Novecento wide Bold" panose="00000805000000000000" charset="0"/>
            </a:endParaRPr>
          </a:p>
        </p:txBody>
      </p:sp>
      <p:sp>
        <p:nvSpPr>
          <p:cNvPr id="54" name="矩形 53"/>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5" name="矩形 54"/>
          <p:cNvSpPr/>
          <p:nvPr/>
        </p:nvSpPr>
        <p:spPr>
          <a:xfrm>
            <a:off x="1838325" y="218821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文本框 55"/>
          <p:cNvSpPr txBox="1"/>
          <p:nvPr/>
        </p:nvSpPr>
        <p:spPr>
          <a:xfrm>
            <a:off x="1936115" y="2134870"/>
            <a:ext cx="1083945" cy="337185"/>
          </a:xfrm>
          <a:prstGeom prst="rect">
            <a:avLst/>
          </a:prstGeom>
          <a:noFill/>
        </p:spPr>
        <p:txBody>
          <a:bodyPr wrap="none" rtlCol="0">
            <a:spAutoFit/>
          </a:bodyPr>
          <a:lstStyle/>
          <a:p>
            <a:r>
              <a:rPr lang="en-US" altLang="zh-CN" sz="1600" dirty="0">
                <a:latin typeface="Novecento wide Medium" panose="00000605000000000000" charset="0"/>
                <a:cs typeface="Novecento wide Medium" panose="00000605000000000000" charset="0"/>
              </a:rPr>
              <a:t>section</a:t>
            </a:r>
            <a:endParaRPr lang="en-US" altLang="zh-CN" sz="1600" dirty="0">
              <a:latin typeface="Novecento wide Medium" panose="00000605000000000000" charset="0"/>
              <a:cs typeface="Novecento wide Medium" panose="00000605000000000000" charset="0"/>
            </a:endParaRPr>
          </a:p>
        </p:txBody>
      </p:sp>
      <p:sp>
        <p:nvSpPr>
          <p:cNvPr id="57" name="椭圆 56"/>
          <p:cNvSpPr/>
          <p:nvPr/>
        </p:nvSpPr>
        <p:spPr>
          <a:xfrm>
            <a:off x="3965575" y="2424430"/>
            <a:ext cx="182245" cy="182245"/>
          </a:xfrm>
          <a:prstGeom prst="ellipse">
            <a:avLst/>
          </a:prstGeom>
          <a:solidFill>
            <a:schemeClr val="lt1">
              <a:alpha val="69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cxnSp>
        <p:nvCxnSpPr>
          <p:cNvPr id="58" name="直接连接符 57"/>
          <p:cNvCxnSpPr/>
          <p:nvPr/>
        </p:nvCxnSpPr>
        <p:spPr>
          <a:xfrm>
            <a:off x="8584565" y="6041390"/>
            <a:ext cx="336486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文本框 58"/>
          <p:cNvSpPr txBox="1"/>
          <p:nvPr/>
        </p:nvSpPr>
        <p:spPr>
          <a:xfrm>
            <a:off x="8708390" y="5581015"/>
            <a:ext cx="3106420" cy="460375"/>
          </a:xfrm>
          <a:prstGeom prst="rect">
            <a:avLst/>
          </a:prstGeom>
          <a:noFill/>
        </p:spPr>
        <p:txBody>
          <a:bodyPr wrap="square" rtlCol="0">
            <a:spAutoFit/>
          </a:bodyPr>
          <a:lstStyle/>
          <a:p>
            <a:r>
              <a:rPr lang="en-US" altLang="zh-CN" sz="2400" dirty="0">
                <a:latin typeface="Novecento wide Bold" panose="00000805000000000000" charset="0"/>
                <a:cs typeface="Novecento wide Bold" panose="00000805000000000000" charset="0"/>
              </a:rPr>
              <a:t>Image recognition</a:t>
            </a:r>
            <a:endParaRPr lang="en-US" altLang="zh-CN" sz="2400" dirty="0">
              <a:latin typeface="Novecento wide Bold" panose="00000805000000000000" charset="0"/>
              <a:cs typeface="Novecento wide Bold" panose="00000805000000000000" charset="0"/>
            </a:endParaRPr>
          </a:p>
        </p:txBody>
      </p:sp>
      <p:sp>
        <p:nvSpPr>
          <p:cNvPr id="60" name="文本框 59"/>
          <p:cNvSpPr txBox="1"/>
          <p:nvPr/>
        </p:nvSpPr>
        <p:spPr>
          <a:xfrm>
            <a:off x="8708390" y="5450840"/>
            <a:ext cx="1856740" cy="306705"/>
          </a:xfrm>
          <a:prstGeom prst="rect">
            <a:avLst/>
          </a:prstGeom>
          <a:noFill/>
        </p:spPr>
        <p:txBody>
          <a:bodyPr wrap="square" rtlCol="0">
            <a:spAutoFit/>
          </a:bodyPr>
          <a:lstStyle/>
          <a:p>
            <a:r>
              <a:rPr lang="en-US" altLang="zh-CN" sz="1400">
                <a:latin typeface="Novecento wide Medium" panose="00000605000000000000" charset="0"/>
                <a:cs typeface="Novecento wide Medium" panose="00000605000000000000" charset="0"/>
              </a:rPr>
              <a:t>title</a:t>
            </a:r>
            <a:endParaRPr lang="en-US" altLang="zh-CN" sz="1400">
              <a:latin typeface="Novecento wide Medium" panose="00000605000000000000" charset="0"/>
              <a:cs typeface="Novecento wide Medium" panose="00000605000000000000" charset="0"/>
            </a:endParaRPr>
          </a:p>
        </p:txBody>
      </p:sp>
      <p:sp>
        <p:nvSpPr>
          <p:cNvPr id="61" name="文本框 60"/>
          <p:cNvSpPr txBox="1"/>
          <p:nvPr/>
        </p:nvSpPr>
        <p:spPr>
          <a:xfrm>
            <a:off x="8757920" y="6067425"/>
            <a:ext cx="1856740" cy="306705"/>
          </a:xfrm>
          <a:prstGeom prst="rect">
            <a:avLst/>
          </a:prstGeom>
          <a:noFill/>
        </p:spPr>
        <p:txBody>
          <a:bodyPr wrap="square" rtlCol="0">
            <a:spAutoFit/>
          </a:bodyPr>
          <a:lstStyle/>
          <a:p>
            <a:endParaRPr lang="en-US" altLang="zh-CN" sz="1400">
              <a:latin typeface="Novecento wide Medium" panose="00000605000000000000" charset="0"/>
              <a:cs typeface="Novecento wide Medium" panose="00000605000000000000" charset="0"/>
            </a:endParaRPr>
          </a:p>
        </p:txBody>
      </p:sp>
      <p:sp>
        <p:nvSpPr>
          <p:cNvPr id="62" name="矩形 61"/>
          <p:cNvSpPr/>
          <p:nvPr/>
        </p:nvSpPr>
        <p:spPr>
          <a:xfrm>
            <a:off x="0" y="6203315"/>
            <a:ext cx="238125"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3" name="文本框 62"/>
          <p:cNvSpPr txBox="1"/>
          <p:nvPr/>
        </p:nvSpPr>
        <p:spPr>
          <a:xfrm>
            <a:off x="238125" y="6118860"/>
            <a:ext cx="1283970" cy="3987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神经网络(深度学习)</a:t>
            </a:r>
            <a:endParaRPr kumimoji="0" lang="en-US" altLang="zh-CN" sz="1000" b="0" i="0" u="none" strike="noStrike" kern="1200" cap="none" spc="0" normalizeH="0" baseline="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000" noProof="0">
                <a:ln>
                  <a:noFill/>
                </a:ln>
                <a:solidFill>
                  <a:prstClr val="black"/>
                </a:solidFill>
                <a:effectLst/>
                <a:uLnTx/>
                <a:uFillTx/>
                <a:latin typeface="Novecento wide Bold" panose="00000805000000000000" charset="0"/>
                <a:ea typeface="微软雅黑" panose="020B0503020204020204" pitchFamily="34" charset="-122"/>
                <a:cs typeface="Novecento wide Bold" panose="00000805000000000000" charset="0"/>
                <a:sym typeface="+mn-ea"/>
              </a:rPr>
              <a:t>发展历史与应用</a:t>
            </a:r>
            <a:endParaRPr lang="en-US" altLang="zh-CN" sz="1000">
              <a:latin typeface="Novecento wide Bold" panose="00000805000000000000" charset="0"/>
              <a:cs typeface="Novecento wide Bold" panose="00000805000000000000" charset="0"/>
            </a:endParaRPr>
          </a:p>
        </p:txBody>
      </p:sp>
      <p:sp>
        <p:nvSpPr>
          <p:cNvPr id="64" name="椭圆 63"/>
          <p:cNvSpPr/>
          <p:nvPr/>
        </p:nvSpPr>
        <p:spPr>
          <a:xfrm>
            <a:off x="109524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65" name="椭圆 64"/>
          <p:cNvSpPr/>
          <p:nvPr/>
        </p:nvSpPr>
        <p:spPr>
          <a:xfrm>
            <a:off x="111620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66" name="椭圆 65"/>
          <p:cNvSpPr/>
          <p:nvPr/>
        </p:nvSpPr>
        <p:spPr>
          <a:xfrm>
            <a:off x="11371580" y="197933"/>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67" name="椭圆 66"/>
          <p:cNvSpPr/>
          <p:nvPr/>
        </p:nvSpPr>
        <p:spPr>
          <a:xfrm>
            <a:off x="1158113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68" name="椭圆 67"/>
          <p:cNvSpPr/>
          <p:nvPr/>
        </p:nvSpPr>
        <p:spPr>
          <a:xfrm>
            <a:off x="11790680" y="197933"/>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69" name="直接连接符 68"/>
          <p:cNvCxnSpPr>
            <a:stCxn id="65" idx="6"/>
            <a:endCxn id="66" idx="2"/>
          </p:cNvCxnSpPr>
          <p:nvPr/>
        </p:nvCxnSpPr>
        <p:spPr>
          <a:xfrm>
            <a:off x="11247755" y="241113"/>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sp>
        <p:nvSpPr>
          <p:cNvPr id="70" name="矩形 69"/>
          <p:cNvSpPr/>
          <p:nvPr/>
        </p:nvSpPr>
        <p:spPr>
          <a:xfrm>
            <a:off x="8006080" y="5653405"/>
            <a:ext cx="687070" cy="4019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7373620" y="2125662"/>
            <a:ext cx="2032598" cy="923330"/>
          </a:xfrm>
          <a:prstGeom prst="rect">
            <a:avLst/>
          </a:prstGeom>
          <a:noFill/>
        </p:spPr>
        <p:txBody>
          <a:bodyPr wrap="square" rtlCol="0">
            <a:spAutoFit/>
          </a:bodyPr>
          <a:lstStyle/>
          <a:p>
            <a:pPr algn="l"/>
            <a:br>
              <a:rPr lang="zh-CN" altLang="en-US" dirty="0">
                <a:highlight>
                  <a:srgbClr val="FFFF00"/>
                </a:highlight>
                <a:sym typeface="+mn-ea"/>
              </a:rPr>
            </a:br>
            <a:br>
              <a:rPr lang="zh-CN" altLang="en-US" dirty="0">
                <a:highlight>
                  <a:srgbClr val="FFFF00"/>
                </a:highlight>
                <a:sym typeface="+mn-ea"/>
              </a:rPr>
            </a:br>
            <a:endParaRPr lang="en-US" altLang="zh-CN" dirty="0">
              <a:highlight>
                <a:srgbClr val="FFFF00"/>
              </a:highlight>
              <a:sym typeface="+mn-ea"/>
            </a:endParaRPr>
          </a:p>
        </p:txBody>
      </p:sp>
      <p:sp>
        <p:nvSpPr>
          <p:cNvPr id="72" name="文本框 71"/>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sp>
        <p:nvSpPr>
          <p:cNvPr id="73" name="文本框 72"/>
          <p:cNvSpPr txBox="1"/>
          <p:nvPr/>
        </p:nvSpPr>
        <p:spPr>
          <a:xfrm>
            <a:off x="5623187" y="575350"/>
            <a:ext cx="5533464" cy="2031325"/>
          </a:xfrm>
          <a:prstGeom prst="rect">
            <a:avLst/>
          </a:prstGeom>
          <a:noFill/>
        </p:spPr>
        <p:txBody>
          <a:bodyPr wrap="square" rtlCol="0">
            <a:spAutoFit/>
          </a:bodyPr>
          <a:lstStyle/>
          <a:p>
            <a:pPr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深度学习还可以用于生成图像，包括风格迁移、生成对抗网络（</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GAN</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）和条件生成模型等。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GAN</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可以生成逼真的图像，这些图像在虚拟现实、游戏设计、艺术创作等领域有广泛的应用。风格迁移技术可以将一幅图像的风格应用到另一幅图像上，例如将一幅画作的风格应用到一张照片上，这在艺术领域非常流行。</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pic>
        <p:nvPicPr>
          <p:cNvPr id="75" name="图片 7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653087" y="2644457"/>
            <a:ext cx="5274310" cy="233616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42875" y="173355"/>
            <a:ext cx="2640330" cy="1202690"/>
          </a:xfrm>
        </p:spPr>
        <p:txBody>
          <a:bodyPr/>
          <a:lstStyle/>
          <a:p>
            <a:r>
              <a:rPr lang="en-US" altLang="zh-CN" sz="2800">
                <a:solidFill>
                  <a:schemeClr val="bg1"/>
                </a:solidFill>
                <a:latin typeface="Novecento wide Bold" panose="00000805000000000000" charset="0"/>
                <a:cs typeface="Novecento wide Bold" panose="00000805000000000000" charset="0"/>
                <a:sym typeface="+mn-ea"/>
              </a:rPr>
              <a:t>TEAM SIX</a:t>
            </a:r>
            <a:br>
              <a:rPr lang="en-US" altLang="zh-CN" sz="2800">
                <a:solidFill>
                  <a:schemeClr val="bg1"/>
                </a:solidFill>
                <a:latin typeface="Novecento wide Medium" panose="00000605000000000000" charset="0"/>
                <a:cs typeface="Novecento wide Medium" panose="00000605000000000000" charset="0"/>
              </a:rPr>
            </a:br>
            <a:r>
              <a:rPr lang="en-US" altLang="zh-CN" sz="1000">
                <a:solidFill>
                  <a:schemeClr val="bg1"/>
                </a:solidFill>
                <a:latin typeface="Novecento wide Medium" panose="00000605000000000000" charset="0"/>
                <a:cs typeface="Novecento wide Medium" panose="00000605000000000000" charset="0"/>
                <a:sym typeface="+mn-ea"/>
              </a:rPr>
              <a:t>Development history and application</a:t>
            </a:r>
            <a:br>
              <a:rPr lang="en-US" altLang="zh-CN" sz="1000">
                <a:solidFill>
                  <a:schemeClr val="bg1"/>
                </a:solidFill>
                <a:latin typeface="Novecento wide Medium" panose="00000605000000000000" charset="0"/>
                <a:cs typeface="Novecento wide Medium" panose="00000605000000000000" charset="0"/>
              </a:rPr>
            </a:br>
            <a:r>
              <a:rPr lang="en-US" altLang="zh-CN" sz="2000">
                <a:solidFill>
                  <a:schemeClr val="bg1"/>
                </a:solidFill>
              </a:rPr>
              <a:t>ANALYSIS   AI</a:t>
            </a:r>
            <a:endParaRPr lang="en-US" altLang="zh-CN" sz="2000">
              <a:solidFill>
                <a:schemeClr val="bg1"/>
              </a:solidFill>
            </a:endParaRPr>
          </a:p>
        </p:txBody>
      </p:sp>
      <p:sp>
        <p:nvSpPr>
          <p:cNvPr id="3" name="副标题 2"/>
          <p:cNvSpPr>
            <a:spLocks noGrp="1"/>
          </p:cNvSpPr>
          <p:nvPr>
            <p:ph type="subTitle" idx="1"/>
          </p:nvPr>
        </p:nvSpPr>
        <p:spPr>
          <a:xfrm>
            <a:off x="8548370" y="6104890"/>
            <a:ext cx="3266440" cy="260350"/>
          </a:xfrm>
        </p:spPr>
        <p:txBody>
          <a:bodyPr>
            <a:normAutofit fontScale="77500"/>
          </a:bodyPr>
          <a:lstStyle/>
          <a:p>
            <a:r>
              <a:rPr lang="en-US" altLang="zh-CN" sz="1200" dirty="0">
                <a:solidFill>
                  <a:schemeClr val="bg1"/>
                </a:solidFill>
                <a:latin typeface="Novecento wide Bold" panose="00000805000000000000" charset="0"/>
                <a:cs typeface="Novecento wide Bold" panose="00000805000000000000" charset="0"/>
              </a:rPr>
              <a:t>Created by team 6</a:t>
            </a:r>
            <a:endParaRPr lang="en-US" altLang="zh-CN" sz="1200" dirty="0">
              <a:solidFill>
                <a:schemeClr val="bg1"/>
              </a:solidFill>
              <a:latin typeface="Novecento wide Bold" panose="00000805000000000000" charset="0"/>
              <a:cs typeface="Novecento wide Bold" panose="00000805000000000000" charset="0"/>
            </a:endParaRPr>
          </a:p>
        </p:txBody>
      </p:sp>
      <p:sp>
        <p:nvSpPr>
          <p:cNvPr id="4" name="矩形 3"/>
          <p:cNvSpPr/>
          <p:nvPr/>
        </p:nvSpPr>
        <p:spPr>
          <a:xfrm>
            <a:off x="11238230" y="6197600"/>
            <a:ext cx="342900" cy="75565"/>
          </a:xfrm>
          <a:prstGeom prst="rect">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1" name="直接连接符 10"/>
          <p:cNvCxnSpPr/>
          <p:nvPr/>
        </p:nvCxnSpPr>
        <p:spPr>
          <a:xfrm flipV="1">
            <a:off x="2663825" y="-24765"/>
            <a:ext cx="6910705" cy="692975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2720975" y="-40005"/>
            <a:ext cx="6882130" cy="689673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081270" y="2459355"/>
            <a:ext cx="2126615" cy="2117090"/>
          </a:xfrm>
          <a:prstGeom prst="rect">
            <a:avLst/>
          </a:prstGeom>
          <a:solidFill>
            <a:schemeClr val="bg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pic>
        <p:nvPicPr>
          <p:cNvPr id="15" name="图片 14" descr="道具_带框_至纯源石"/>
          <p:cNvPicPr>
            <a:picLocks noChangeAspect="1"/>
          </p:cNvPicPr>
          <p:nvPr>
            <p:custDataLst>
              <p:tags r:id="rId2"/>
            </p:custDataLst>
          </p:nvPr>
        </p:nvPicPr>
        <p:blipFill>
          <a:blip r:embed="rId3">
            <a:biLevel thresh="50000"/>
            <a:lum bright="78000" contrast="-64000"/>
          </a:blip>
          <a:stretch>
            <a:fillRect/>
          </a:stretch>
        </p:blipFill>
        <p:spPr>
          <a:xfrm>
            <a:off x="5290820" y="2646045"/>
            <a:ext cx="1743075" cy="1743075"/>
          </a:xfrm>
          <a:prstGeom prst="rect">
            <a:avLst/>
          </a:prstGeom>
          <a:effectLst>
            <a:outerShdw blurRad="50800" dist="38100" dir="2700000" algn="tl" rotWithShape="0">
              <a:prstClr val="black">
                <a:alpha val="40000"/>
              </a:prstClr>
            </a:outerShdw>
          </a:effectLst>
        </p:spPr>
      </p:pic>
      <p:sp>
        <p:nvSpPr>
          <p:cNvPr id="16" name="文本框 15"/>
          <p:cNvSpPr txBox="1"/>
          <p:nvPr/>
        </p:nvSpPr>
        <p:spPr>
          <a:xfrm>
            <a:off x="5125085" y="2822117"/>
            <a:ext cx="2038350" cy="1079783"/>
          </a:xfrm>
          <a:prstGeom prst="rect">
            <a:avLst/>
          </a:prstGeom>
          <a:noFill/>
        </p:spPr>
        <p:txBody>
          <a:bodyPr wrap="square" lIns="46990" tIns="46990" rIns="46990" bIns="46990" rtlCol="0" anchor="ctr" anchorCtr="0">
            <a:spAutoFit/>
          </a:bodyPr>
          <a:lstStyle/>
          <a:p>
            <a:pPr algn="ctr"/>
            <a:r>
              <a:rPr lang="zh-CN" altLang="en-US" sz="3200" b="1" dirty="0">
                <a:latin typeface="Novecento wide Bold" panose="00000805000000000000" charset="0"/>
                <a:cs typeface="Novecento wide Bold" panose="00000805000000000000" charset="0"/>
              </a:rPr>
              <a:t>相关应用</a:t>
            </a:r>
            <a:r>
              <a:rPr lang="en-US" altLang="zh-CN" sz="3200" b="1" dirty="0">
                <a:latin typeface="Novecento wide Bold" panose="00000805000000000000" charset="0"/>
                <a:cs typeface="Novecento wide Bold" panose="00000805000000000000" charset="0"/>
              </a:rPr>
              <a:t>ChatGPT</a:t>
            </a:r>
            <a:endParaRPr lang="en-US" altLang="zh-CN" sz="3200" b="1" dirty="0">
              <a:latin typeface="Novecento wide Bold" panose="00000805000000000000" charset="0"/>
              <a:cs typeface="Novecento wide Bold" panose="00000805000000000000" charset="0"/>
            </a:endParaRPr>
          </a:p>
        </p:txBody>
      </p:sp>
      <p:sp>
        <p:nvSpPr>
          <p:cNvPr id="17" name="文本框 16"/>
          <p:cNvSpPr txBox="1"/>
          <p:nvPr/>
        </p:nvSpPr>
        <p:spPr>
          <a:xfrm>
            <a:off x="5080635" y="3936365"/>
            <a:ext cx="2127250" cy="198755"/>
          </a:xfrm>
          <a:prstGeom prst="rect">
            <a:avLst/>
          </a:prstGeom>
          <a:noFill/>
        </p:spPr>
        <p:txBody>
          <a:bodyPr wrap="square" rtlCol="0">
            <a:spAutoFit/>
          </a:bodyPr>
          <a:lstStyle/>
          <a:p>
            <a:pPr algn="ctr"/>
            <a:r>
              <a:rPr lang="en-US" altLang="zh-CN" sz="700">
                <a:solidFill>
                  <a:schemeClr val="tx1"/>
                </a:solidFill>
                <a:latin typeface="Novecento wide Medium" panose="00000605000000000000" charset="0"/>
                <a:cs typeface="Novecento wide Medium" panose="00000605000000000000" charset="0"/>
              </a:rPr>
              <a:t>Introduction to machine learning</a:t>
            </a:r>
            <a:endParaRPr lang="en-US" altLang="zh-CN" sz="700">
              <a:solidFill>
                <a:schemeClr val="tx1"/>
              </a:solidFill>
              <a:latin typeface="Novecento wide Medium" panose="00000605000000000000" charset="0"/>
              <a:cs typeface="Novecento wide Medium" panose="00000605000000000000" charset="0"/>
            </a:endParaRPr>
          </a:p>
        </p:txBody>
      </p:sp>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endParaRPr lang="en-US" altLang="zh-CN" sz="500">
              <a:solidFill>
                <a:schemeClr val="tx1">
                  <a:alpha val="2000"/>
                </a:schemeClr>
              </a:solidFill>
              <a:latin typeface="Novecento wide Bold" panose="00000805000000000000" charset="0"/>
              <a:cs typeface="Novecento wide Bold" panose="00000805000000000000"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tags/tag1.xml><?xml version="1.0" encoding="utf-8"?>
<p:tagLst xmlns:p="http://schemas.openxmlformats.org/presentationml/2006/main">
  <p:tag name="KSO_WM_UNIT_PLACING_PICTURE_USER_VIEWPORT" val="{&quot;height&quot;:2745,&quot;width&quot;:2745}"/>
</p:tagLst>
</file>

<file path=ppt/tags/tag2.xml><?xml version="1.0" encoding="utf-8"?>
<p:tagLst xmlns:p="http://schemas.openxmlformats.org/presentationml/2006/main">
  <p:tag name="COMMONDATA" val="eyJoZGlkIjoiNzAzYjYzNzI1MzUyYTQ0YjZkNmEyMmM5MzQzZmQzY2U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4228</Words>
  <Application>WPS 文字</Application>
  <PresentationFormat>宽屏</PresentationFormat>
  <Paragraphs>298</Paragraphs>
  <Slides>17</Slides>
  <Notes>5</Notes>
  <HiddenSlides>0</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17</vt:i4>
      </vt:variant>
    </vt:vector>
  </HeadingPairs>
  <TitlesOfParts>
    <vt:vector size="41" baseType="lpstr">
      <vt:lpstr>Arial</vt:lpstr>
      <vt:lpstr>宋体</vt:lpstr>
      <vt:lpstr>Wingdings</vt:lpstr>
      <vt:lpstr>Novecento wide Bold</vt:lpstr>
      <vt:lpstr>苹方-简</vt:lpstr>
      <vt:lpstr>Novecento wide Medium</vt:lpstr>
      <vt:lpstr>Source Han Sans Heavy</vt:lpstr>
      <vt:lpstr>Söhne</vt:lpstr>
      <vt:lpstr>Source Han Sans Regular</vt:lpstr>
      <vt:lpstr>微软雅黑</vt:lpstr>
      <vt:lpstr>Segoe UI</vt:lpstr>
      <vt:lpstr>等线</vt:lpstr>
      <vt:lpstr>Times New Roman</vt:lpstr>
      <vt:lpstr>Calibri</vt:lpstr>
      <vt:lpstr>Calibri</vt:lpstr>
      <vt:lpstr>Helvetica Neue</vt:lpstr>
      <vt:lpstr>汉仪旗黑</vt:lpstr>
      <vt:lpstr>汉仪书宋二KW</vt:lpstr>
      <vt:lpstr>宋体</vt:lpstr>
      <vt:lpstr>Arial Unicode MS</vt:lpstr>
      <vt:lpstr>Thonburi</vt:lpstr>
      <vt:lpstr>微软雅黑</vt:lpstr>
      <vt:lpstr>汉仪中等线KW</vt:lpstr>
      <vt:lpstr>Office 主题</vt:lpstr>
      <vt:lpstr>TEAM SIX Development history and application ANALYSIS   AI</vt:lpstr>
      <vt:lpstr>PowerPoint 演示文稿</vt:lpstr>
      <vt:lpstr>PowerPoint 演示文稿</vt:lpstr>
      <vt:lpstr>总览</vt:lpstr>
      <vt:lpstr>PowerPoint 演示文稿</vt:lpstr>
      <vt:lpstr>TEAM SIX Development history and application ANALYSIS   AI</vt:lpstr>
      <vt:lpstr>TEAM SIX Development history and application ANALYSIS   AI</vt:lpstr>
      <vt:lpstr>PowerPoint 演示文稿</vt:lpstr>
      <vt:lpstr>TEAM SIX Development history and application ANALYSIS   AI</vt:lpstr>
      <vt:lpstr>TEAM SIX Development history and application ANALYSIS   AI</vt:lpstr>
      <vt:lpstr>TEAM SIX Development history and application ANALYSIS   AI</vt:lpstr>
      <vt:lpstr>PowerPoint 演示文稿</vt:lpstr>
      <vt:lpstr>PowerPoint 演示文稿</vt:lpstr>
      <vt:lpstr>TEAM SIX Development history and application ANALYSIS   AI</vt:lpstr>
      <vt:lpstr>TEAM SIX Development history and application ANALYSIS   AI</vt:lpstr>
      <vt:lpstr>TEAM SIX Development history and application ANALYSIS   AI</vt:lpstr>
      <vt:lpstr>TEAM SIX Development history and application ANALYSIS   AI</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RHINE LAB SYNTHESIZE    INFORMATION ANALYSIS   OS</dc:title>
  <dc:creator>LZJ</dc:creator>
  <cp:lastModifiedBy>刘逸杰</cp:lastModifiedBy>
  <cp:revision>62</cp:revision>
  <dcterms:created xsi:type="dcterms:W3CDTF">2024-10-31T00:33:02Z</dcterms:created>
  <dcterms:modified xsi:type="dcterms:W3CDTF">2024-10-31T00:33:02Z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3AB1B94C25AD90D8759B20672AB8FA2A_43</vt:lpwstr>
  </property>
  <property fmtid="{D5CDD505-2E9C-101B-9397-08002B2CF9AE}" pid="3" name="KSOProductBuildVer">
    <vt:lpwstr>2052-6.11.0.8885</vt:lpwstr>
  </property>
</Properties>
</file>

<file path=docProps/thumbnail.jpeg>
</file>